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9"/>
  </p:notesMasterIdLst>
  <p:sldIdLst>
    <p:sldId id="816" r:id="rId3"/>
    <p:sldId id="817" r:id="rId4"/>
    <p:sldId id="268" r:id="rId5"/>
    <p:sldId id="451" r:id="rId6"/>
    <p:sldId id="543" r:id="rId7"/>
    <p:sldId id="544" r:id="rId8"/>
    <p:sldId id="545" r:id="rId9"/>
    <p:sldId id="300" r:id="rId10"/>
    <p:sldId id="338" r:id="rId11"/>
    <p:sldId id="822" r:id="rId12"/>
    <p:sldId id="827" r:id="rId13"/>
    <p:sldId id="830" r:id="rId14"/>
    <p:sldId id="829" r:id="rId15"/>
    <p:sldId id="828" r:id="rId16"/>
    <p:sldId id="358" r:id="rId17"/>
    <p:sldId id="520" r:id="rId18"/>
    <p:sldId id="524" r:id="rId19"/>
    <p:sldId id="523" r:id="rId20"/>
    <p:sldId id="939" r:id="rId21"/>
    <p:sldId id="938" r:id="rId22"/>
    <p:sldId id="940" r:id="rId23"/>
    <p:sldId id="1138" r:id="rId24"/>
    <p:sldId id="1173" r:id="rId25"/>
    <p:sldId id="932" r:id="rId26"/>
    <p:sldId id="971" r:id="rId27"/>
    <p:sldId id="1212" r:id="rId28"/>
    <p:sldId id="983" r:id="rId29"/>
    <p:sldId id="976" r:id="rId30"/>
    <p:sldId id="973" r:id="rId31"/>
    <p:sldId id="974" r:id="rId32"/>
    <p:sldId id="975" r:id="rId33"/>
    <p:sldId id="982" r:id="rId34"/>
    <p:sldId id="979" r:id="rId35"/>
    <p:sldId id="980" r:id="rId36"/>
    <p:sldId id="978" r:id="rId37"/>
    <p:sldId id="981" r:id="rId38"/>
    <p:sldId id="1162" r:id="rId39"/>
    <p:sldId id="1163" r:id="rId40"/>
    <p:sldId id="1084" r:id="rId41"/>
    <p:sldId id="1080" r:id="rId42"/>
    <p:sldId id="1081" r:id="rId43"/>
    <p:sldId id="1082" r:id="rId44"/>
    <p:sldId id="1199" r:id="rId45"/>
    <p:sldId id="1200" r:id="rId46"/>
    <p:sldId id="1085" r:id="rId47"/>
    <p:sldId id="1202" r:id="rId48"/>
    <p:sldId id="1083" r:id="rId49"/>
    <p:sldId id="1203" r:id="rId50"/>
    <p:sldId id="1201" r:id="rId51"/>
    <p:sldId id="942" r:id="rId52"/>
    <p:sldId id="904" r:id="rId53"/>
    <p:sldId id="1181" r:id="rId54"/>
    <p:sldId id="1182" r:id="rId55"/>
    <p:sldId id="1191" r:id="rId56"/>
    <p:sldId id="1192" r:id="rId57"/>
    <p:sldId id="1195" r:id="rId58"/>
    <p:sldId id="1196" r:id="rId59"/>
    <p:sldId id="1194" r:id="rId60"/>
    <p:sldId id="1197" r:id="rId61"/>
    <p:sldId id="1183" r:id="rId62"/>
    <p:sldId id="984" r:id="rId63"/>
    <p:sldId id="1204" r:id="rId64"/>
    <p:sldId id="1205" r:id="rId65"/>
    <p:sldId id="1184" r:id="rId66"/>
    <p:sldId id="1185" r:id="rId67"/>
    <p:sldId id="1090" r:id="rId68"/>
    <p:sldId id="361" r:id="rId69"/>
    <p:sldId id="1091" r:id="rId70"/>
    <p:sldId id="359" r:id="rId71"/>
    <p:sldId id="1092" r:id="rId72"/>
    <p:sldId id="1093" r:id="rId73"/>
    <p:sldId id="1094" r:id="rId74"/>
    <p:sldId id="360" r:id="rId75"/>
    <p:sldId id="1095" r:id="rId76"/>
    <p:sldId id="1096" r:id="rId77"/>
    <p:sldId id="805" r:id="rId78"/>
  </p:sldIdLst>
  <p:sldSz cx="9144000" cy="6858000" type="screen4x3"/>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FC97614E-32AE-4310-B97A-54467D092588}">
          <p14:sldIdLst>
            <p14:sldId id="816"/>
            <p14:sldId id="817"/>
            <p14:sldId id="268"/>
            <p14:sldId id="451"/>
            <p14:sldId id="543"/>
            <p14:sldId id="544"/>
            <p14:sldId id="545"/>
            <p14:sldId id="300"/>
            <p14:sldId id="338"/>
            <p14:sldId id="822"/>
            <p14:sldId id="827"/>
            <p14:sldId id="830"/>
            <p14:sldId id="829"/>
            <p14:sldId id="828"/>
            <p14:sldId id="358"/>
            <p14:sldId id="520"/>
            <p14:sldId id="524"/>
            <p14:sldId id="523"/>
            <p14:sldId id="939"/>
            <p14:sldId id="938"/>
            <p14:sldId id="940"/>
            <p14:sldId id="1138"/>
            <p14:sldId id="1173"/>
            <p14:sldId id="932"/>
            <p14:sldId id="971"/>
            <p14:sldId id="1212"/>
            <p14:sldId id="983"/>
            <p14:sldId id="976"/>
            <p14:sldId id="973"/>
            <p14:sldId id="974"/>
            <p14:sldId id="975"/>
            <p14:sldId id="982"/>
            <p14:sldId id="979"/>
            <p14:sldId id="980"/>
            <p14:sldId id="978"/>
            <p14:sldId id="981"/>
            <p14:sldId id="1162"/>
            <p14:sldId id="1163"/>
            <p14:sldId id="1084"/>
            <p14:sldId id="1080"/>
            <p14:sldId id="1081"/>
            <p14:sldId id="1082"/>
            <p14:sldId id="1199"/>
            <p14:sldId id="1200"/>
            <p14:sldId id="1085"/>
            <p14:sldId id="1202"/>
            <p14:sldId id="1083"/>
            <p14:sldId id="1203"/>
            <p14:sldId id="1201"/>
            <p14:sldId id="942"/>
            <p14:sldId id="904"/>
            <p14:sldId id="1181"/>
            <p14:sldId id="1182"/>
            <p14:sldId id="1191"/>
            <p14:sldId id="1192"/>
            <p14:sldId id="1195"/>
            <p14:sldId id="1196"/>
            <p14:sldId id="1194"/>
            <p14:sldId id="1197"/>
            <p14:sldId id="1183"/>
            <p14:sldId id="984"/>
            <p14:sldId id="1204"/>
            <p14:sldId id="1205"/>
            <p14:sldId id="1184"/>
            <p14:sldId id="1185"/>
            <p14:sldId id="1090"/>
            <p14:sldId id="361"/>
            <p14:sldId id="1091"/>
            <p14:sldId id="359"/>
            <p14:sldId id="1092"/>
            <p14:sldId id="1093"/>
            <p14:sldId id="1094"/>
            <p14:sldId id="360"/>
            <p14:sldId id="1095"/>
            <p14:sldId id="1096"/>
          </p14:sldIdLst>
        </p14:section>
        <p14:section name="Sección sin título" id="{CF5C52C5-DF95-4F11-B557-EF8928B645BC}">
          <p14:sldIdLst>
            <p14:sldId id="8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p Tours 2" initials="TT2" lastIdx="1" clrIdx="0">
    <p:extLst>
      <p:ext uri="{19B8F6BF-5375-455C-9EA6-DF929625EA0E}">
        <p15:presenceInfo xmlns:p15="http://schemas.microsoft.com/office/powerpoint/2012/main" userId="Top Tours 2"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F99"/>
    <a:srgbClr val="000000"/>
    <a:srgbClr val="00C0DB"/>
    <a:srgbClr val="DF2F27"/>
    <a:srgbClr val="005283"/>
    <a:srgbClr val="86174A"/>
    <a:srgbClr val="B31F3F"/>
    <a:srgbClr val="3D7A00"/>
    <a:srgbClr val="008542"/>
    <a:srgbClr val="58A6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3669" autoAdjust="0"/>
  </p:normalViewPr>
  <p:slideViewPr>
    <p:cSldViewPr>
      <p:cViewPr varScale="1">
        <p:scale>
          <a:sx n="67" d="100"/>
          <a:sy n="67" d="100"/>
        </p:scale>
        <p:origin x="1446" y="78"/>
      </p:cViewPr>
      <p:guideLst>
        <p:guide orient="horz" pos="2160"/>
        <p:guide pos="2880"/>
      </p:guideLst>
    </p:cSldViewPr>
  </p:slid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A14269-7F14-4600-B25B-A46A06E455C9}" type="datetimeFigureOut">
              <a:rPr lang="es-CR" smtClean="0"/>
              <a:pPr/>
              <a:t>13/10/2023</a:t>
            </a:fld>
            <a:endParaRPr lang="es-C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015772-BF0B-4A2B-8C30-E5A78B4ECB9D}" type="slidenum">
              <a:rPr lang="es-CR" smtClean="0"/>
              <a:pPr/>
              <a:t>‹Nº›</a:t>
            </a:fld>
            <a:endParaRPr lang="es-CR"/>
          </a:p>
        </p:txBody>
      </p:sp>
    </p:spTree>
    <p:extLst>
      <p:ext uri="{BB962C8B-B14F-4D97-AF65-F5344CB8AC3E}">
        <p14:creationId xmlns:p14="http://schemas.microsoft.com/office/powerpoint/2010/main" val="1096594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R" dirty="0"/>
          </a:p>
        </p:txBody>
      </p:sp>
      <p:sp>
        <p:nvSpPr>
          <p:cNvPr id="4" name="3 Marcador de número de diapositiva"/>
          <p:cNvSpPr>
            <a:spLocks noGrp="1"/>
          </p:cNvSpPr>
          <p:nvPr>
            <p:ph type="sldNum" sz="quarter" idx="10"/>
          </p:nvPr>
        </p:nvSpPr>
        <p:spPr/>
        <p:txBody>
          <a:bodyPr/>
          <a:lstStyle/>
          <a:p>
            <a:fld id="{79015772-BF0B-4A2B-8C30-E5A78B4ECB9D}" type="slidenum">
              <a:rPr lang="es-CR" smtClean="0"/>
              <a:pPr/>
              <a:t>1</a:t>
            </a:fld>
            <a:endParaRPr lang="es-CR"/>
          </a:p>
        </p:txBody>
      </p:sp>
    </p:spTree>
    <p:extLst>
      <p:ext uri="{BB962C8B-B14F-4D97-AF65-F5344CB8AC3E}">
        <p14:creationId xmlns:p14="http://schemas.microsoft.com/office/powerpoint/2010/main" val="1776396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R"/>
          </a:p>
        </p:txBody>
      </p:sp>
      <p:sp>
        <p:nvSpPr>
          <p:cNvPr id="4" name="3 Marcador de fecha"/>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011271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88833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29047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3D61E5-7807-4C10-B667-8E90BDC3AAED}"/>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id="{B90C8BEC-3739-426F-ABD1-2C9142DE411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id="{C030AC3F-BC51-40E4-9F51-B79031329F99}"/>
              </a:ext>
            </a:extLst>
          </p:cNvPr>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5" name="Marcador de pie de página 4">
            <a:extLst>
              <a:ext uri="{FF2B5EF4-FFF2-40B4-BE49-F238E27FC236}">
                <a16:creationId xmlns:a16="http://schemas.microsoft.com/office/drawing/2014/main" id="{AD08D05D-0D19-46C1-ADDD-23D153D0CE13}"/>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3D610CFF-601E-4D3D-80E2-75D26D452179}"/>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701609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1F5F15-7920-46EE-99FF-3DBBD23CAC92}"/>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DCB75A45-5BB1-4EA6-9049-A9AC7683EB0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B745D12C-90A4-408F-85DD-36101DFEAC84}"/>
              </a:ext>
            </a:extLst>
          </p:cNvPr>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5" name="Marcador de pie de página 4">
            <a:extLst>
              <a:ext uri="{FF2B5EF4-FFF2-40B4-BE49-F238E27FC236}">
                <a16:creationId xmlns:a16="http://schemas.microsoft.com/office/drawing/2014/main" id="{C7E21D97-E62C-4785-A778-F19E4471F034}"/>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15D0B817-FB8E-42DF-8913-987A87CB8455}"/>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026511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5DE75C-BB83-46E6-9184-9A8D4523E098}"/>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DA543C59-0B2D-43DA-8366-4163A920D39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27C4F3B-8FE5-4EBC-9349-A638C4B57C3B}"/>
              </a:ext>
            </a:extLst>
          </p:cNvPr>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5" name="Marcador de pie de página 4">
            <a:extLst>
              <a:ext uri="{FF2B5EF4-FFF2-40B4-BE49-F238E27FC236}">
                <a16:creationId xmlns:a16="http://schemas.microsoft.com/office/drawing/2014/main" id="{122D9755-02AA-4860-84BA-BFB01E798C6A}"/>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38BF7F2F-6C50-4A32-BDAA-8A03A26E835E}"/>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508681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0FDF51-8A40-43FB-9BF2-713913B502B4}"/>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E796A69E-8982-4A75-8CF8-7B23A154B880}"/>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id="{CD041CBC-2F28-4DD5-8DD5-397E81A627F6}"/>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id="{478B52AF-F4FF-4BBA-A819-866FA652A49D}"/>
              </a:ext>
            </a:extLst>
          </p:cNvPr>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6" name="Marcador de pie de página 5">
            <a:extLst>
              <a:ext uri="{FF2B5EF4-FFF2-40B4-BE49-F238E27FC236}">
                <a16:creationId xmlns:a16="http://schemas.microsoft.com/office/drawing/2014/main" id="{68E08BEF-C82F-43E9-9DCA-C1C5DD02D293}"/>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BD82074B-2411-4A74-82C4-17BBF7C73E84}"/>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4351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D2968D-A01E-4233-8B55-882C23D88E72}"/>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AF59F7BA-C157-42F5-8DE3-31F6B854CD2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0A7D8EE-CB34-4AB0-BA37-0008BF9B161C}"/>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id="{D48F9273-9D08-4351-BA26-94D3FF0F58D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0952B89-3C51-4C67-98AD-873431B182E1}"/>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id="{598A3390-6EDE-46F1-BFF4-990930D7A540}"/>
              </a:ext>
            </a:extLst>
          </p:cNvPr>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8" name="Marcador de pie de página 7">
            <a:extLst>
              <a:ext uri="{FF2B5EF4-FFF2-40B4-BE49-F238E27FC236}">
                <a16:creationId xmlns:a16="http://schemas.microsoft.com/office/drawing/2014/main" id="{F9A44032-70BD-4ED1-AB5C-6E8C8928B5EE}"/>
              </a:ext>
            </a:extLst>
          </p:cNvPr>
          <p:cNvSpPr>
            <a:spLocks noGrp="1"/>
          </p:cNvSpPr>
          <p:nvPr>
            <p:ph type="ftr" sz="quarter" idx="11"/>
          </p:nvPr>
        </p:nvSpPr>
        <p:spPr/>
        <p:txBody>
          <a:bodyPr/>
          <a:lstStyle/>
          <a:p>
            <a:endParaRPr lang="es-CR"/>
          </a:p>
        </p:txBody>
      </p:sp>
      <p:sp>
        <p:nvSpPr>
          <p:cNvPr id="9" name="Marcador de número de diapositiva 8">
            <a:extLst>
              <a:ext uri="{FF2B5EF4-FFF2-40B4-BE49-F238E27FC236}">
                <a16:creationId xmlns:a16="http://schemas.microsoft.com/office/drawing/2014/main" id="{3FF37AC5-7B11-42C2-9592-D8E87CC3CAAE}"/>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968256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DBD8C5-6214-44FA-B61C-AED6FE6476E9}"/>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id="{379D3D24-8749-4452-9AE1-676C4BE4DDA2}"/>
              </a:ext>
            </a:extLst>
          </p:cNvPr>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4" name="Marcador de pie de página 3">
            <a:extLst>
              <a:ext uri="{FF2B5EF4-FFF2-40B4-BE49-F238E27FC236}">
                <a16:creationId xmlns:a16="http://schemas.microsoft.com/office/drawing/2014/main" id="{43894D27-96F0-439E-92D5-29A9F4FE267C}"/>
              </a:ext>
            </a:extLst>
          </p:cNvPr>
          <p:cNvSpPr>
            <a:spLocks noGrp="1"/>
          </p:cNvSpPr>
          <p:nvPr>
            <p:ph type="ftr" sz="quarter" idx="11"/>
          </p:nvPr>
        </p:nvSpPr>
        <p:spPr/>
        <p:txBody>
          <a:bodyPr/>
          <a:lstStyle/>
          <a:p>
            <a:endParaRPr lang="es-CR"/>
          </a:p>
        </p:txBody>
      </p:sp>
      <p:sp>
        <p:nvSpPr>
          <p:cNvPr id="5" name="Marcador de número de diapositiva 4">
            <a:extLst>
              <a:ext uri="{FF2B5EF4-FFF2-40B4-BE49-F238E27FC236}">
                <a16:creationId xmlns:a16="http://schemas.microsoft.com/office/drawing/2014/main" id="{842EA5B1-FE9F-41BA-857C-D958A49E4896}"/>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431170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315B247-923B-4734-96E9-F7E403235651}"/>
              </a:ext>
            </a:extLst>
          </p:cNvPr>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3" name="Marcador de pie de página 2">
            <a:extLst>
              <a:ext uri="{FF2B5EF4-FFF2-40B4-BE49-F238E27FC236}">
                <a16:creationId xmlns:a16="http://schemas.microsoft.com/office/drawing/2014/main" id="{67608E6A-F20B-4FF9-87C7-B97D634DCC95}"/>
              </a:ext>
            </a:extLst>
          </p:cNvPr>
          <p:cNvSpPr>
            <a:spLocks noGrp="1"/>
          </p:cNvSpPr>
          <p:nvPr>
            <p:ph type="ftr" sz="quarter" idx="11"/>
          </p:nvPr>
        </p:nvSpPr>
        <p:spPr/>
        <p:txBody>
          <a:bodyPr/>
          <a:lstStyle/>
          <a:p>
            <a:endParaRPr lang="es-CR"/>
          </a:p>
        </p:txBody>
      </p:sp>
      <p:sp>
        <p:nvSpPr>
          <p:cNvPr id="4" name="Marcador de número de diapositiva 3">
            <a:extLst>
              <a:ext uri="{FF2B5EF4-FFF2-40B4-BE49-F238E27FC236}">
                <a16:creationId xmlns:a16="http://schemas.microsoft.com/office/drawing/2014/main" id="{9533AE4C-8029-400A-A007-9FECAED78C61}"/>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616396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1CBAB-6FDD-4D48-9123-9B7F3B5CA04E}"/>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4E92D74A-DA6A-419D-9707-970A59C6E82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id="{96C90B13-DB52-4BAE-BBEC-41BFA4CC6AA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DB2B4F-AFAD-42C5-A00B-E260E63D5371}"/>
              </a:ext>
            </a:extLst>
          </p:cNvPr>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6" name="Marcador de pie de página 5">
            <a:extLst>
              <a:ext uri="{FF2B5EF4-FFF2-40B4-BE49-F238E27FC236}">
                <a16:creationId xmlns:a16="http://schemas.microsoft.com/office/drawing/2014/main" id="{E382D480-78C5-49F6-9651-B51F52A5AA12}"/>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62F98BA9-191B-4194-BFD6-ED121A8EEE26}"/>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80799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41200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523C8-5347-487E-8CB2-C7B7CF025785}"/>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id="{027E41C2-D016-4420-BF06-4DF5DABC48A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R"/>
          </a:p>
        </p:txBody>
      </p:sp>
      <p:sp>
        <p:nvSpPr>
          <p:cNvPr id="4" name="Marcador de texto 3">
            <a:extLst>
              <a:ext uri="{FF2B5EF4-FFF2-40B4-BE49-F238E27FC236}">
                <a16:creationId xmlns:a16="http://schemas.microsoft.com/office/drawing/2014/main" id="{D7460BB4-0E69-4D1A-AF03-AD69DEF0D2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6CF625-B49B-406B-AD14-2C01964A3B79}"/>
              </a:ext>
            </a:extLst>
          </p:cNvPr>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6" name="Marcador de pie de página 5">
            <a:extLst>
              <a:ext uri="{FF2B5EF4-FFF2-40B4-BE49-F238E27FC236}">
                <a16:creationId xmlns:a16="http://schemas.microsoft.com/office/drawing/2014/main" id="{69C2997E-C9B1-453F-B402-05213B67ADD9}"/>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066F37D5-5EA2-418D-9A62-186098958409}"/>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11804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2B7086-04CF-49E7-8797-388449E3919B}"/>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F04B8E75-CC9A-4E7B-AA06-78C8CBE06A1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2CEC5B30-F1DA-464A-86DA-4B6FED7ED22B}"/>
              </a:ext>
            </a:extLst>
          </p:cNvPr>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5" name="Marcador de pie de página 4">
            <a:extLst>
              <a:ext uri="{FF2B5EF4-FFF2-40B4-BE49-F238E27FC236}">
                <a16:creationId xmlns:a16="http://schemas.microsoft.com/office/drawing/2014/main" id="{A8816AE9-E677-4207-AD21-977AAA540664}"/>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BEFB1F23-71CF-463B-88DF-C91B10459961}"/>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277066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4E4C488-FC36-4407-A6F6-E183BBE4CDEA}"/>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2A14D954-280A-4681-8A14-29489BE45591}"/>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4D127C20-8A48-4519-85B0-0E0671F2481C}"/>
              </a:ext>
            </a:extLst>
          </p:cNvPr>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5" name="Marcador de pie de página 4">
            <a:extLst>
              <a:ext uri="{FF2B5EF4-FFF2-40B4-BE49-F238E27FC236}">
                <a16:creationId xmlns:a16="http://schemas.microsoft.com/office/drawing/2014/main" id="{69473A61-0016-45FE-8513-74400B1161D3}"/>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6EA88BF9-E876-479E-AEE8-EEB590465B81}"/>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671790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6067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fecha"/>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72016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6 Marcador de fecha"/>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8" name="7 Marcador de pie de página"/>
          <p:cNvSpPr>
            <a:spLocks noGrp="1"/>
          </p:cNvSpPr>
          <p:nvPr>
            <p:ph type="ftr" sz="quarter" idx="11"/>
          </p:nvPr>
        </p:nvSpPr>
        <p:spPr/>
        <p:txBody>
          <a:bodyPr/>
          <a:lstStyle/>
          <a:p>
            <a:endParaRPr lang="es-CR"/>
          </a:p>
        </p:txBody>
      </p:sp>
      <p:sp>
        <p:nvSpPr>
          <p:cNvPr id="9" name="8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13172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fecha"/>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4" name="3 Marcador de pie de página"/>
          <p:cNvSpPr>
            <a:spLocks noGrp="1"/>
          </p:cNvSpPr>
          <p:nvPr>
            <p:ph type="ftr" sz="quarter" idx="11"/>
          </p:nvPr>
        </p:nvSpPr>
        <p:spPr/>
        <p:txBody>
          <a:bodyPr/>
          <a:lstStyle/>
          <a:p>
            <a:endParaRPr lang="es-CR"/>
          </a:p>
        </p:txBody>
      </p:sp>
      <p:sp>
        <p:nvSpPr>
          <p:cNvPr id="5" name="4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44622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3" name="2 Marcador de pie de página"/>
          <p:cNvSpPr>
            <a:spLocks noGrp="1"/>
          </p:cNvSpPr>
          <p:nvPr>
            <p:ph type="ftr" sz="quarter" idx="11"/>
          </p:nvPr>
        </p:nvSpPr>
        <p:spPr/>
        <p:txBody>
          <a:bodyPr/>
          <a:lstStyle/>
          <a:p>
            <a:endParaRPr lang="es-CR"/>
          </a:p>
        </p:txBody>
      </p:sp>
      <p:sp>
        <p:nvSpPr>
          <p:cNvPr id="4" name="3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64348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613708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0304D31-3F04-4FE6-B814-5FB3FFD24935}" type="datetimeFigureOut">
              <a:rPr lang="es-CR" smtClean="0"/>
              <a:pPr/>
              <a:t>13/10/2023</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33218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4000">
              <a:schemeClr val="bg1"/>
            </a:gs>
            <a:gs pos="69000">
              <a:schemeClr val="bg1">
                <a:lumMod val="85000"/>
                <a:alpha val="39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04D31-3F04-4FE6-B814-5FB3FFD24935}" type="datetimeFigureOut">
              <a:rPr lang="es-CR" smtClean="0"/>
              <a:pPr/>
              <a:t>13/10/2023</a:t>
            </a:fld>
            <a:endParaRPr lang="es-C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C38D1-6B82-4072-AC77-100D16891373}" type="slidenum">
              <a:rPr lang="es-CR" smtClean="0"/>
              <a:pPr/>
              <a:t>‹Nº›</a:t>
            </a:fld>
            <a:endParaRPr lang="es-CR"/>
          </a:p>
        </p:txBody>
      </p:sp>
    </p:spTree>
    <p:extLst>
      <p:ext uri="{BB962C8B-B14F-4D97-AF65-F5344CB8AC3E}">
        <p14:creationId xmlns:p14="http://schemas.microsoft.com/office/powerpoint/2010/main" val="230423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ED915C-DBD4-401D-93DC-AF3E14AB7D3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251BC3B2-58C2-4694-9CD7-1DF533B44CF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7E9879F0-A2CF-4661-B754-307C786760E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0304D31-3F04-4FE6-B814-5FB3FFD24935}" type="datetimeFigureOut">
              <a:rPr lang="es-CR" smtClean="0"/>
              <a:pPr/>
              <a:t>13/10/2023</a:t>
            </a:fld>
            <a:endParaRPr lang="es-CR"/>
          </a:p>
        </p:txBody>
      </p:sp>
      <p:sp>
        <p:nvSpPr>
          <p:cNvPr id="5" name="Marcador de pie de página 4">
            <a:extLst>
              <a:ext uri="{FF2B5EF4-FFF2-40B4-BE49-F238E27FC236}">
                <a16:creationId xmlns:a16="http://schemas.microsoft.com/office/drawing/2014/main" id="{B300C67F-6248-4677-8DB9-AD41DCA6DBB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R"/>
          </a:p>
        </p:txBody>
      </p:sp>
      <p:sp>
        <p:nvSpPr>
          <p:cNvPr id="6" name="Marcador de número de diapositiva 5">
            <a:extLst>
              <a:ext uri="{FF2B5EF4-FFF2-40B4-BE49-F238E27FC236}">
                <a16:creationId xmlns:a16="http://schemas.microsoft.com/office/drawing/2014/main" id="{3CF48F15-5205-4384-9306-9532D98617B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6C38D1-6B82-4072-AC77-100D16891373}" type="slidenum">
              <a:rPr lang="es-CR" smtClean="0"/>
              <a:pPr/>
              <a:t>‹Nº›</a:t>
            </a:fld>
            <a:endParaRPr lang="es-CR"/>
          </a:p>
        </p:txBody>
      </p:sp>
    </p:spTree>
    <p:extLst>
      <p:ext uri="{BB962C8B-B14F-4D97-AF65-F5344CB8AC3E}">
        <p14:creationId xmlns:p14="http://schemas.microsoft.com/office/powerpoint/2010/main" val="2389706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migracion.go.cr/Paginas/Visas.aspx" TargetMode="External"/><Relationship Id="rId2" Type="http://schemas.openxmlformats.org/officeDocument/2006/relationships/hyperlink" Target="https://www.dropbox.com/s/rj4cesodictz418/PAISES%20QUE%20REQUIEREN%20VACUNA%20CONTRA%20LA%20FIEBRE%20AMARILLA.pdf?dl=0"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t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lanta con hojas verdes y rojas&#10;&#10;Descripción generada automáticamente">
            <a:extLst>
              <a:ext uri="{FF2B5EF4-FFF2-40B4-BE49-F238E27FC236}">
                <a16:creationId xmlns:a16="http://schemas.microsoft.com/office/drawing/2014/main" id="{A1A10D0A-C101-4365-B78B-39BA3BD268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5" name="4 CuadroTexto"/>
          <p:cNvSpPr txBox="1"/>
          <p:nvPr/>
        </p:nvSpPr>
        <p:spPr>
          <a:xfrm>
            <a:off x="-324544" y="160338"/>
            <a:ext cx="3487316" cy="707886"/>
          </a:xfrm>
          <a:prstGeom prst="rect">
            <a:avLst/>
          </a:prstGeom>
          <a:noFill/>
        </p:spPr>
        <p:txBody>
          <a:bodyPr wrap="square" rtlCol="0">
            <a:spAutoFit/>
          </a:bodyPr>
          <a:lstStyle/>
          <a:p>
            <a:pPr algn="ctr"/>
            <a:r>
              <a:rPr lang="es-CR" sz="4000" b="1" dirty="0">
                <a:solidFill>
                  <a:schemeClr val="bg1">
                    <a:alpha val="85000"/>
                  </a:schemeClr>
                </a:solidFill>
                <a:effectLst>
                  <a:outerShdw blurRad="50800" dist="38100" dir="2700000" algn="tl" rotWithShape="0">
                    <a:prstClr val="black">
                      <a:alpha val="46000"/>
                    </a:prstClr>
                  </a:outerShdw>
                  <a:reflection blurRad="38100" stA="61000" endPos="12000" dist="12700" dir="5400000" sy="-100000" algn="bl" rotWithShape="0"/>
                </a:effectLst>
                <a:latin typeface="Century Gothic" panose="020B0502020202020204" pitchFamily="34" charset="0"/>
              </a:rPr>
              <a:t>COSTA RICA</a:t>
            </a:r>
          </a:p>
        </p:txBody>
      </p:sp>
      <p:sp>
        <p:nvSpPr>
          <p:cNvPr id="3" name="AutoShape 2" descr="Resultado de imagen para sunroc cor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931087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6169F93-326E-4B01-B4D5-F3761346FF5A}"/>
              </a:ext>
            </a:extLst>
          </p:cNvPr>
          <p:cNvSpPr>
            <a:spLocks noGrp="1"/>
          </p:cNvSpPr>
          <p:nvPr>
            <p:ph idx="1"/>
          </p:nvPr>
        </p:nvSpPr>
        <p:spPr>
          <a:xfrm>
            <a:off x="899592" y="692696"/>
            <a:ext cx="6840760" cy="5328592"/>
          </a:xfrm>
        </p:spPr>
        <p:txBody>
          <a:bodyPr>
            <a:noAutofit/>
          </a:bodyPr>
          <a:lstStyle/>
          <a:p>
            <a:pPr marL="0" indent="0" algn="just">
              <a:buNone/>
            </a:pPr>
            <a:r>
              <a:rPr lang="es-CR" sz="1800" b="1" dirty="0">
                <a:latin typeface="Century Gothic" panose="020B0502020202020204" pitchFamily="34" charset="0"/>
              </a:rPr>
              <a:t>COSTA RICA MARRIOTT HOTEL  </a:t>
            </a:r>
          </a:p>
          <a:p>
            <a:pPr marL="0" marR="0" indent="0" algn="just">
              <a:lnSpc>
                <a:spcPct val="115000"/>
              </a:lnSpc>
              <a:spcBef>
                <a:spcPts val="0"/>
              </a:spcBef>
              <a:spcAft>
                <a:spcPts val="0"/>
              </a:spcAft>
              <a:buNone/>
            </a:pPr>
            <a:r>
              <a:rPr lang="es-CR" sz="1800" dirty="0" err="1">
                <a:effectLst/>
                <a:latin typeface="Century Gothic" panose="020B0502020202020204" pitchFamily="34" charset="0"/>
                <a:ea typeface="Calibri" panose="020F0502020204030204" pitchFamily="34" charset="0"/>
                <a:cs typeface="Times New Roman" panose="02020603050405020304" pitchFamily="18" charset="0"/>
              </a:rPr>
              <a:t>Location</a:t>
            </a:r>
            <a:r>
              <a:rPr lang="es-CR" sz="1800" dirty="0">
                <a:effectLst/>
                <a:latin typeface="Century Gothic" panose="020B0502020202020204" pitchFamily="34" charset="0"/>
                <a:ea typeface="Calibri" panose="020F0502020204030204" pitchFamily="34" charset="0"/>
                <a:cs typeface="Times New Roman" panose="02020603050405020304" pitchFamily="18" charset="0"/>
              </a:rPr>
              <a:t>: 9.987214, -84.173593</a:t>
            </a:r>
          </a:p>
          <a:p>
            <a:pPr marL="0" marR="0" indent="0" algn="just">
              <a:lnSpc>
                <a:spcPct val="115000"/>
              </a:lnSpc>
              <a:spcBef>
                <a:spcPts val="0"/>
              </a:spcBef>
              <a:spcAft>
                <a:spcPts val="0"/>
              </a:spcAft>
              <a:buNone/>
            </a:pPr>
            <a:endParaRPr lang="es-CR" sz="1800" dirty="0">
              <a:latin typeface="Century Gothic" panose="020B050202020202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s-CR" sz="1800" dirty="0">
                <a:effectLst/>
                <a:latin typeface="Century Gothic" panose="020B0502020202020204" pitchFamily="34" charset="0"/>
                <a:ea typeface="Calibri" panose="020F0502020204030204" pitchFamily="34" charset="0"/>
                <a:cs typeface="Times New Roman" panose="02020603050405020304" pitchFamily="18" charset="0"/>
              </a:rPr>
              <a:t> </a:t>
            </a:r>
          </a:p>
          <a:p>
            <a:pPr marL="0" marR="0" indent="0" algn="just">
              <a:lnSpc>
                <a:spcPct val="115000"/>
              </a:lnSpc>
              <a:spcBef>
                <a:spcPts val="0"/>
              </a:spcBef>
              <a:spcAft>
                <a:spcPts val="0"/>
              </a:spcAft>
              <a:buNone/>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Tucked within a 30 acre Central Valley coffee plantation, the spectacular Colonial hacienda-style Costa Rica Marriott, is surprisingly close to both downtown San José (fifteen minutes) and the International Airport (five minutes). This full-service hotel is renowned for its beautiful grounds, luxurious rooms, colonial ambiance and exceptional service. Relax and enjoy the two outdoor pools, spa, tennis courts, driving range and three restaurants.</a:t>
            </a:r>
          </a:p>
          <a:p>
            <a:pPr marL="0" marR="0" indent="0" algn="just">
              <a:lnSpc>
                <a:spcPct val="115000"/>
              </a:lnSpc>
              <a:spcBef>
                <a:spcPts val="0"/>
              </a:spcBef>
              <a:spcAft>
                <a:spcPts val="0"/>
              </a:spcAft>
              <a:buNone/>
            </a:pPr>
            <a:endParaRPr lang="en-US" sz="1800" dirty="0">
              <a:latin typeface="Century Gothic" panose="020B050202020202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tabLst>
                <a:tab pos="1143000" algn="l"/>
              </a:tabLst>
            </a:pPr>
            <a:endParaRPr lang="es-CR" sz="1800" dirty="0">
              <a:effectLst/>
              <a:latin typeface="Century Gothic" panose="020B0502020202020204" pitchFamily="34" charset="0"/>
              <a:ea typeface="Times New Roman" panose="02020603050405020304" pitchFamily="18" charset="0"/>
            </a:endParaRPr>
          </a:p>
          <a:p>
            <a:pPr marL="0" marR="0" indent="0" algn="just">
              <a:spcBef>
                <a:spcPts val="0"/>
              </a:spcBef>
              <a:spcAft>
                <a:spcPts val="0"/>
              </a:spcAft>
              <a:buNone/>
              <a:tabLst>
                <a:tab pos="1143000" algn="l"/>
              </a:tabLst>
            </a:pPr>
            <a:r>
              <a:rPr lang="en-US" sz="1800" dirty="0">
                <a:effectLst/>
                <a:latin typeface="Century Gothic" panose="020B0502020202020204" pitchFamily="34" charset="0"/>
                <a:ea typeface="Times New Roman" panose="02020603050405020304" pitchFamily="18" charset="0"/>
                <a:cs typeface="Tahoma" panose="020B0604030504040204" pitchFamily="34" charset="0"/>
              </a:rPr>
              <a:t> </a:t>
            </a:r>
            <a:endParaRPr lang="es-CR" sz="1800" dirty="0">
              <a:effectLst/>
              <a:latin typeface="Century Gothic" panose="020B0502020202020204" pitchFamily="34" charset="0"/>
              <a:ea typeface="Times New Roman" panose="02020603050405020304" pitchFamily="18" charset="0"/>
            </a:endParaRPr>
          </a:p>
          <a:p>
            <a:pPr marL="0" indent="0">
              <a:buNone/>
            </a:pPr>
            <a:endParaRPr lang="es-CR" sz="1800" dirty="0"/>
          </a:p>
        </p:txBody>
      </p:sp>
    </p:spTree>
    <p:extLst>
      <p:ext uri="{BB962C8B-B14F-4D97-AF65-F5344CB8AC3E}">
        <p14:creationId xmlns:p14="http://schemas.microsoft.com/office/powerpoint/2010/main" val="2398122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castillo en lo alto de un edificio&#10;&#10;Descripción generada automáticamente">
            <a:extLst>
              <a:ext uri="{FF2B5EF4-FFF2-40B4-BE49-F238E27FC236}">
                <a16:creationId xmlns:a16="http://schemas.microsoft.com/office/drawing/2014/main" id="{44CE774D-67C1-488A-AADE-413145FF3C2B}"/>
              </a:ext>
            </a:extLst>
          </p:cNvPr>
          <p:cNvPicPr>
            <a:picLocks noChangeAspect="1"/>
          </p:cNvPicPr>
          <p:nvPr/>
        </p:nvPicPr>
        <p:blipFill rotWithShape="1">
          <a:blip r:embed="rId2">
            <a:extLst>
              <a:ext uri="{28A0092B-C50C-407E-A947-70E740481C1C}">
                <a14:useLocalDpi xmlns:a14="http://schemas.microsoft.com/office/drawing/2010/main" val="0"/>
              </a:ext>
            </a:extLst>
          </a:blip>
          <a:srcRect l="4439" r="14546"/>
          <a:stretch/>
        </p:blipFill>
        <p:spPr>
          <a:xfrm>
            <a:off x="20" y="1282"/>
            <a:ext cx="9143980" cy="6856718"/>
          </a:xfrm>
          <a:prstGeom prst="rect">
            <a:avLst/>
          </a:prstGeom>
        </p:spPr>
      </p:pic>
    </p:spTree>
    <p:extLst>
      <p:ext uri="{BB962C8B-B14F-4D97-AF65-F5344CB8AC3E}">
        <p14:creationId xmlns:p14="http://schemas.microsoft.com/office/powerpoint/2010/main" val="2949541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ior, edificio, tabla, hotel&#10;&#10;Descripción generada automáticamente">
            <a:extLst>
              <a:ext uri="{FF2B5EF4-FFF2-40B4-BE49-F238E27FC236}">
                <a16:creationId xmlns:a16="http://schemas.microsoft.com/office/drawing/2014/main" id="{0954859A-EC20-46DA-805D-E7393F434CF5}"/>
              </a:ext>
            </a:extLst>
          </p:cNvPr>
          <p:cNvPicPr>
            <a:picLocks noChangeAspect="1"/>
          </p:cNvPicPr>
          <p:nvPr/>
        </p:nvPicPr>
        <p:blipFill rotWithShape="1">
          <a:blip r:embed="rId2">
            <a:extLst>
              <a:ext uri="{28A0092B-C50C-407E-A947-70E740481C1C}">
                <a14:useLocalDpi xmlns:a14="http://schemas.microsoft.com/office/drawing/2010/main" val="0"/>
              </a:ext>
            </a:extLst>
          </a:blip>
          <a:srcRect l="4121" r="7196" b="-1"/>
          <a:stretch/>
        </p:blipFill>
        <p:spPr>
          <a:xfrm>
            <a:off x="20" y="1282"/>
            <a:ext cx="9143980" cy="6856718"/>
          </a:xfrm>
          <a:prstGeom prst="rect">
            <a:avLst/>
          </a:prstGeom>
        </p:spPr>
      </p:pic>
    </p:spTree>
    <p:extLst>
      <p:ext uri="{BB962C8B-B14F-4D97-AF65-F5344CB8AC3E}">
        <p14:creationId xmlns:p14="http://schemas.microsoft.com/office/powerpoint/2010/main" val="2389906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sala de estar&#10;&#10;Descripción generada automáticamente">
            <a:extLst>
              <a:ext uri="{FF2B5EF4-FFF2-40B4-BE49-F238E27FC236}">
                <a16:creationId xmlns:a16="http://schemas.microsoft.com/office/drawing/2014/main" id="{2CE90307-3D9C-4634-A357-014BF5A93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3056412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jardín de una casa&#10;&#10;Descripción generada automáticamente con confianza baja">
            <a:extLst>
              <a:ext uri="{FF2B5EF4-FFF2-40B4-BE49-F238E27FC236}">
                <a16:creationId xmlns:a16="http://schemas.microsoft.com/office/drawing/2014/main" id="{776D0FD7-B3CA-4086-911A-3A2CB4FC1506}"/>
              </a:ext>
            </a:extLst>
          </p:cNvPr>
          <p:cNvPicPr>
            <a:picLocks noChangeAspect="1"/>
          </p:cNvPicPr>
          <p:nvPr/>
        </p:nvPicPr>
        <p:blipFill rotWithShape="1">
          <a:blip r:embed="rId2">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3914549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806" y="-27384"/>
            <a:ext cx="9144000" cy="6858000"/>
          </a:xfrm>
          <a:prstGeom prst="rect">
            <a:avLst/>
          </a:prstGeom>
        </p:spPr>
      </p:pic>
    </p:spTree>
    <p:extLst>
      <p:ext uri="{BB962C8B-B14F-4D97-AF65-F5344CB8AC3E}">
        <p14:creationId xmlns:p14="http://schemas.microsoft.com/office/powerpoint/2010/main" val="3760874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Vista desde arriba de una montaña&#10;&#10;Descripción generada automáticamente con confianza baja">
            <a:extLst>
              <a:ext uri="{FF2B5EF4-FFF2-40B4-BE49-F238E27FC236}">
                <a16:creationId xmlns:a16="http://schemas.microsoft.com/office/drawing/2014/main" id="{D442F111-6604-4CFC-8495-40F5F40BAC1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
        <p:nvSpPr>
          <p:cNvPr id="4" name="22 Rectángulo">
            <a:extLst>
              <a:ext uri="{FF2B5EF4-FFF2-40B4-BE49-F238E27FC236}">
                <a16:creationId xmlns:a16="http://schemas.microsoft.com/office/drawing/2014/main" id="{75F672FE-5BD8-4295-BD49-B39A3A146CB7}"/>
              </a:ext>
            </a:extLst>
          </p:cNvPr>
          <p:cNvSpPr/>
          <p:nvPr/>
        </p:nvSpPr>
        <p:spPr>
          <a:xfrm>
            <a:off x="15478" y="260648"/>
            <a:ext cx="4572003"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R" sz="3400" b="1" dirty="0"/>
              <a:t>Tortuga Island</a:t>
            </a:r>
          </a:p>
        </p:txBody>
      </p:sp>
    </p:spTree>
    <p:extLst>
      <p:ext uri="{BB962C8B-B14F-4D97-AF65-F5344CB8AC3E}">
        <p14:creationId xmlns:p14="http://schemas.microsoft.com/office/powerpoint/2010/main" val="2930113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río al lado de una playa&#10;&#10;Descripción generada automáticamente">
            <a:extLst>
              <a:ext uri="{FF2B5EF4-FFF2-40B4-BE49-F238E27FC236}">
                <a16:creationId xmlns:a16="http://schemas.microsoft.com/office/drawing/2014/main" id="{24BD78F1-A989-4BA2-8869-FBE4A87D6D7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18414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descr="Un dibujo de un grupo de personas en una playa&#10;&#10;Descripción generada automáticamente con confianza media">
            <a:extLst>
              <a:ext uri="{FF2B5EF4-FFF2-40B4-BE49-F238E27FC236}">
                <a16:creationId xmlns:a16="http://schemas.microsoft.com/office/drawing/2014/main" id="{B9FEF797-1BFE-44C8-A62F-504800847CE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654" r="-1" b="-1"/>
          <a:stretch/>
        </p:blipFill>
        <p:spPr>
          <a:xfrm>
            <a:off x="20" y="1282"/>
            <a:ext cx="9143980" cy="6856718"/>
          </a:xfrm>
          <a:prstGeom prst="rect">
            <a:avLst/>
          </a:prstGeom>
        </p:spPr>
      </p:pic>
    </p:spTree>
    <p:extLst>
      <p:ext uri="{BB962C8B-B14F-4D97-AF65-F5344CB8AC3E}">
        <p14:creationId xmlns:p14="http://schemas.microsoft.com/office/powerpoint/2010/main" val="3377181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grupo de personas alrededor de una mesa con un paraguas azul&#10;&#10;Descripción generada automáticamente con confianza media">
            <a:extLst>
              <a:ext uri="{FF2B5EF4-FFF2-40B4-BE49-F238E27FC236}">
                <a16:creationId xmlns:a16="http://schemas.microsoft.com/office/drawing/2014/main" id="{E8BF75EE-87B0-4BAF-815C-943193AF21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900" r="1085" b="2"/>
          <a:stretch/>
        </p:blipFill>
        <p:spPr>
          <a:xfrm>
            <a:off x="20" y="1282"/>
            <a:ext cx="9143980" cy="6856718"/>
          </a:xfrm>
          <a:prstGeom prst="rect">
            <a:avLst/>
          </a:prstGeom>
        </p:spPr>
      </p:pic>
    </p:spTree>
    <p:extLst>
      <p:ext uri="{BB962C8B-B14F-4D97-AF65-F5344CB8AC3E}">
        <p14:creationId xmlns:p14="http://schemas.microsoft.com/office/powerpoint/2010/main" val="3719269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1026AA-8883-4592-BB61-82BBD5D3ACF6}"/>
              </a:ext>
            </a:extLst>
          </p:cNvPr>
          <p:cNvSpPr>
            <a:spLocks noGrp="1"/>
          </p:cNvSpPr>
          <p:nvPr>
            <p:ph type="title"/>
          </p:nvPr>
        </p:nvSpPr>
        <p:spPr>
          <a:xfrm>
            <a:off x="719572" y="188640"/>
            <a:ext cx="7704856" cy="936104"/>
          </a:xfrm>
        </p:spPr>
        <p:txBody>
          <a:bodyPr>
            <a:normAutofit/>
          </a:bodyPr>
          <a:lstStyle/>
          <a:p>
            <a:r>
              <a:rPr lang="en-US" sz="3600" b="1" dirty="0"/>
              <a:t>COSTA RICA</a:t>
            </a:r>
            <a:endParaRPr lang="es-CR" dirty="0"/>
          </a:p>
        </p:txBody>
      </p:sp>
      <p:sp>
        <p:nvSpPr>
          <p:cNvPr id="3" name="Marcador de contenido 2">
            <a:extLst>
              <a:ext uri="{FF2B5EF4-FFF2-40B4-BE49-F238E27FC236}">
                <a16:creationId xmlns:a16="http://schemas.microsoft.com/office/drawing/2014/main" id="{F1A55DC5-1A12-4D67-865A-DCE784DA8D42}"/>
              </a:ext>
            </a:extLst>
          </p:cNvPr>
          <p:cNvSpPr>
            <a:spLocks noGrp="1"/>
          </p:cNvSpPr>
          <p:nvPr>
            <p:ph idx="1"/>
          </p:nvPr>
        </p:nvSpPr>
        <p:spPr>
          <a:xfrm>
            <a:off x="503548" y="1124744"/>
            <a:ext cx="8136904" cy="5688632"/>
          </a:xfrm>
        </p:spPr>
        <p:txBody>
          <a:bodyPr>
            <a:noAutofit/>
          </a:bodyPr>
          <a:lstStyle/>
          <a:p>
            <a:pPr marL="0" indent="0" algn="just">
              <a:buNone/>
            </a:pPr>
            <a:r>
              <a:rPr lang="en-US" sz="1600" dirty="0"/>
              <a:t>Costa Rica covers an area of 20,000.00 square miles. It is located on the southern tip of Central America, between the Pacific Ocean and the Caribbean which allows it to be a privileged spot. The average temperature fluctuates between 20 ºC (68 ºF) - 26 ºC (79 ºF) degrees all year around. The "green season" runs from May until November; Dry season, the equivalent of summer, starts in November ending in April.</a:t>
            </a:r>
            <a:r>
              <a:rPr lang="es-CR" sz="1600" dirty="0"/>
              <a:t> </a:t>
            </a:r>
            <a:r>
              <a:rPr lang="en-US" sz="1600" dirty="0"/>
              <a:t> </a:t>
            </a:r>
          </a:p>
          <a:p>
            <a:pPr marL="0" indent="0" algn="just">
              <a:buNone/>
            </a:pPr>
            <a:r>
              <a:rPr lang="en-US" sz="1600" dirty="0"/>
              <a:t>The population is 5,000,000 of mostly white race, descendants from the Spaniards who arrived during the XVI century. There are 2 minority groups: one whose origin is Jamaica 50.000 people, and few tribes of native Indians about 10,000. </a:t>
            </a:r>
          </a:p>
          <a:p>
            <a:pPr marL="0" indent="0" algn="just">
              <a:buNone/>
            </a:pPr>
            <a:r>
              <a:rPr lang="en-US" sz="1600" dirty="0"/>
              <a:t>The religion is Catholic. Currency is the "colon".</a:t>
            </a:r>
            <a:endParaRPr lang="es-CR" sz="1600" dirty="0"/>
          </a:p>
          <a:p>
            <a:pPr marL="0" indent="0" algn="just">
              <a:lnSpc>
                <a:spcPct val="120000"/>
              </a:lnSpc>
              <a:buNone/>
            </a:pPr>
            <a:r>
              <a:rPr lang="en-US" sz="1600" dirty="0"/>
              <a:t>No inoculations are required.</a:t>
            </a:r>
            <a:endParaRPr lang="es-CR" sz="1600" dirty="0"/>
          </a:p>
          <a:p>
            <a:pPr marL="0" indent="0" algn="just">
              <a:lnSpc>
                <a:spcPct val="120000"/>
              </a:lnSpc>
              <a:buNone/>
            </a:pPr>
            <a:r>
              <a:rPr lang="en-US" sz="1600" dirty="0"/>
              <a:t>Voltage: The electric current in Costa Rica is 110 volts and 60 cycles.</a:t>
            </a:r>
            <a:endParaRPr lang="es-CR" sz="1600" dirty="0"/>
          </a:p>
          <a:p>
            <a:pPr marL="0" indent="0" algn="just">
              <a:lnSpc>
                <a:spcPct val="120000"/>
              </a:lnSpc>
              <a:buNone/>
            </a:pPr>
            <a:r>
              <a:rPr lang="en-US" sz="1600" dirty="0"/>
              <a:t>To make a phone call to Costa Rica you dial 00-506 followed by the number you are calling.</a:t>
            </a:r>
            <a:endParaRPr lang="es-CR" sz="1600" dirty="0"/>
          </a:p>
          <a:p>
            <a:pPr marL="0" indent="0" algn="just">
              <a:buNone/>
            </a:pPr>
            <a:r>
              <a:rPr lang="en-US" sz="1600" dirty="0"/>
              <a:t>Due to its position, it has flora and fauna found in both Northern and Southern hemispheres. There are 760 species of birds (more than the US and Canada combined), 900 species of plants, 1200 species of orchids, and ten percent of the world's butterflies. This tiny nation has the international standing in the conservation community for its commitment to preservation of forest and wildlife.</a:t>
            </a:r>
            <a:endParaRPr lang="es-CR" sz="1600" dirty="0"/>
          </a:p>
        </p:txBody>
      </p:sp>
    </p:spTree>
    <p:extLst>
      <p:ext uri="{BB962C8B-B14F-4D97-AF65-F5344CB8AC3E}">
        <p14:creationId xmlns:p14="http://schemas.microsoft.com/office/powerpoint/2010/main" val="2495500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persona, hombre, parado, mujer&#10;&#10;Descripción generada automáticamente">
            <a:extLst>
              <a:ext uri="{FF2B5EF4-FFF2-40B4-BE49-F238E27FC236}">
                <a16:creationId xmlns:a16="http://schemas.microsoft.com/office/drawing/2014/main" id="{7351097F-F816-4F81-AD37-20AAAB61E9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3178970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grupo de personas con tablas de surf en el mar&#10;&#10;Descripción generada automáticamente">
            <a:extLst>
              <a:ext uri="{FF2B5EF4-FFF2-40B4-BE49-F238E27FC236}">
                <a16:creationId xmlns:a16="http://schemas.microsoft.com/office/drawing/2014/main" id="{18FB254F-E9F5-4240-A28C-FB2A895465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699" r="3286" b="2"/>
          <a:stretch/>
        </p:blipFill>
        <p:spPr>
          <a:xfrm>
            <a:off x="20" y="1282"/>
            <a:ext cx="9143980" cy="6856718"/>
          </a:xfrm>
          <a:prstGeom prst="rect">
            <a:avLst/>
          </a:prstGeom>
        </p:spPr>
      </p:pic>
    </p:spTree>
    <p:extLst>
      <p:ext uri="{BB962C8B-B14F-4D97-AF65-F5344CB8AC3E}">
        <p14:creationId xmlns:p14="http://schemas.microsoft.com/office/powerpoint/2010/main" val="1349858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R" altLang="es-CR" sz="4000" b="0" i="0" u="none" strike="noStrike" kern="1200" cap="none" spc="0" normalizeH="0" baseline="0" noProof="0" dirty="0">
                <a:ln>
                  <a:noFill/>
                </a:ln>
                <a:solidFill>
                  <a:prstClr val="white"/>
                </a:solidFill>
                <a:effectLst/>
                <a:uLnTx/>
                <a:uFillTx/>
                <a:latin typeface="Calibri Light" panose="020F0302020204030204"/>
                <a:ea typeface="+mj-ea"/>
                <a:cs typeface="+mj-cs"/>
              </a:rPr>
              <a:t>Mountain</a:t>
            </a:r>
            <a:endParaRPr kumimoji="0" 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 name="1 Imag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88232" y="1196752"/>
            <a:ext cx="5753863" cy="5457788"/>
          </a:xfrm>
          <a:prstGeom prst="rect">
            <a:avLst/>
          </a:prstGeom>
          <a:effectLst>
            <a:outerShdw blurRad="50800" dist="38100" dir="2700000" algn="tl" rotWithShape="0">
              <a:prstClr val="black">
                <a:alpha val="40000"/>
              </a:prstClr>
            </a:outerShdw>
          </a:effectLst>
        </p:spPr>
      </p:pic>
      <p:sp>
        <p:nvSpPr>
          <p:cNvPr id="8" name="7 Elipse"/>
          <p:cNvSpPr/>
          <p:nvPr/>
        </p:nvSpPr>
        <p:spPr>
          <a:xfrm>
            <a:off x="4204504" y="2476716"/>
            <a:ext cx="108012" cy="10801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8 Llamada con línea 1"/>
          <p:cNvSpPr/>
          <p:nvPr/>
        </p:nvSpPr>
        <p:spPr>
          <a:xfrm flipH="1">
            <a:off x="468560" y="2060848"/>
            <a:ext cx="2088232" cy="288032"/>
          </a:xfrm>
          <a:prstGeom prst="borderCallout1">
            <a:avLst>
              <a:gd name="adj1" fmla="val 45625"/>
              <a:gd name="adj2" fmla="val -270"/>
              <a:gd name="adj3" fmla="val 158667"/>
              <a:gd name="adj4" fmla="val -79498"/>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dirty="0">
                <a:ln>
                  <a:noFill/>
                </a:ln>
                <a:solidFill>
                  <a:prstClr val="white"/>
                </a:solidFill>
                <a:effectLst/>
                <a:uLnTx/>
                <a:uFillTx/>
                <a:latin typeface="Calibri" panose="020F0502020204030204"/>
                <a:ea typeface="+mn-ea"/>
                <a:cs typeface="+mn-cs"/>
              </a:rPr>
              <a:t>La Fortuna - Arenal</a:t>
            </a:r>
          </a:p>
        </p:txBody>
      </p:sp>
    </p:spTree>
    <p:extLst>
      <p:ext uri="{BB962C8B-B14F-4D97-AF65-F5344CB8AC3E}">
        <p14:creationId xmlns:p14="http://schemas.microsoft.com/office/powerpoint/2010/main" val="3242256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4B0D-07D4-4E2A-AD1B-6A26D10194B8}"/>
              </a:ext>
            </a:extLst>
          </p:cNvPr>
          <p:cNvSpPr>
            <a:spLocks noGrp="1"/>
          </p:cNvSpPr>
          <p:nvPr>
            <p:ph type="title"/>
          </p:nvPr>
        </p:nvSpPr>
        <p:spPr>
          <a:xfrm>
            <a:off x="-108520" y="0"/>
            <a:ext cx="9252520" cy="620688"/>
          </a:xfrm>
        </p:spPr>
        <p:txBody>
          <a:bodyPr>
            <a:noAutofit/>
          </a:bodyPr>
          <a:lstStyle/>
          <a:p>
            <a:br>
              <a:rPr lang="en-US" sz="2400" b="1" dirty="0">
                <a:effectLst/>
                <a:latin typeface="Gill Sans Nova" panose="020B0602020104020203" pitchFamily="34" charset="0"/>
                <a:ea typeface="Times New Roman" panose="02020603050405020304" pitchFamily="18" charset="0"/>
                <a:cs typeface="Arial" panose="020B0604020202020204" pitchFamily="34" charset="0"/>
              </a:rPr>
            </a:br>
            <a:endParaRPr lang="es-CR" sz="2400" b="1" dirty="0"/>
          </a:p>
        </p:txBody>
      </p:sp>
      <p:sp>
        <p:nvSpPr>
          <p:cNvPr id="3" name="Marcador de contenido 2">
            <a:extLst>
              <a:ext uri="{FF2B5EF4-FFF2-40B4-BE49-F238E27FC236}">
                <a16:creationId xmlns:a16="http://schemas.microsoft.com/office/drawing/2014/main" id="{F6169F93-326E-4B01-B4D5-F3761346FF5A}"/>
              </a:ext>
            </a:extLst>
          </p:cNvPr>
          <p:cNvSpPr>
            <a:spLocks noGrp="1"/>
          </p:cNvSpPr>
          <p:nvPr>
            <p:ph idx="1"/>
          </p:nvPr>
        </p:nvSpPr>
        <p:spPr>
          <a:xfrm>
            <a:off x="1691680" y="1484784"/>
            <a:ext cx="5976664" cy="3384376"/>
          </a:xfrm>
        </p:spPr>
        <p:txBody>
          <a:bodyPr>
            <a:noAutofit/>
          </a:bodyPr>
          <a:lstStyle/>
          <a:p>
            <a:pPr marL="0" indent="0" algn="just">
              <a:buNone/>
            </a:pPr>
            <a:endParaRPr lang="en-US" sz="1800" dirty="0">
              <a:effectLst/>
              <a:latin typeface="Century Gothic" panose="020B0502020202020204" pitchFamily="34" charset="0"/>
              <a:ea typeface="Times New Roman" panose="02020603050405020304" pitchFamily="18" charset="0"/>
              <a:cs typeface="Arial" panose="020B0604020202020204" pitchFamily="34" charset="0"/>
            </a:endParaRPr>
          </a:p>
          <a:p>
            <a:pPr marL="0" indent="0" algn="just">
              <a:buNone/>
            </a:pPr>
            <a:r>
              <a:rPr lang="en-US" sz="1800" dirty="0">
                <a:latin typeface="Century Gothic" panose="020B0502020202020204" pitchFamily="34" charset="0"/>
                <a:ea typeface="Times New Roman" panose="02020603050405020304" pitchFamily="18" charset="0"/>
                <a:cs typeface="Arial" panose="020B0604020202020204" pitchFamily="34" charset="0"/>
              </a:rPr>
              <a:t>The constant energy of the active volcano, the warmth of the hot spring rivers, and the tropical forest environment offer an incomparable experience in Costa Rica's renowned jewel. This extraordinary environment, combined with exceptional service, warm smiles and excellent facilities, guarantee guests a relaxing and unforgettable EXPERIENCE.</a:t>
            </a:r>
          </a:p>
          <a:p>
            <a:pPr marL="0" indent="0">
              <a:buNone/>
            </a:pPr>
            <a:endParaRPr lang="en-US" sz="1800" b="1" dirty="0"/>
          </a:p>
          <a:p>
            <a:pPr marL="0" indent="0">
              <a:buNone/>
            </a:pPr>
            <a:endParaRPr lang="en-US" sz="900" b="1" dirty="0"/>
          </a:p>
          <a:p>
            <a:pPr marL="0" indent="0">
              <a:buNone/>
            </a:pPr>
            <a:endParaRPr lang="es-CR" sz="1800" dirty="0"/>
          </a:p>
        </p:txBody>
      </p:sp>
    </p:spTree>
    <p:extLst>
      <p:ext uri="{BB962C8B-B14F-4D97-AF65-F5344CB8AC3E}">
        <p14:creationId xmlns:p14="http://schemas.microsoft.com/office/powerpoint/2010/main" val="3576044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descr="Una montaña con pinos&#10;&#10;Descripción generada automáticamente con confianza media">
            <a:extLst>
              <a:ext uri="{FF2B5EF4-FFF2-40B4-BE49-F238E27FC236}">
                <a16:creationId xmlns:a16="http://schemas.microsoft.com/office/drawing/2014/main" id="{B83D07C2-4DE1-4B28-A2C4-FEC726C887F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2385" r="2604" b="1"/>
          <a:stretch/>
        </p:blipFill>
        <p:spPr>
          <a:xfrm>
            <a:off x="20" y="1282"/>
            <a:ext cx="9143980" cy="6856718"/>
          </a:xfrm>
          <a:prstGeom prst="rect">
            <a:avLst/>
          </a:prstGeom>
        </p:spPr>
      </p:pic>
    </p:spTree>
    <p:extLst>
      <p:ext uri="{BB962C8B-B14F-4D97-AF65-F5344CB8AC3E}">
        <p14:creationId xmlns:p14="http://schemas.microsoft.com/office/powerpoint/2010/main" val="1910391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exterior, árbol&#10;&#10;Descripción generada automáticamente">
            <a:extLst>
              <a:ext uri="{FF2B5EF4-FFF2-40B4-BE49-F238E27FC236}">
                <a16:creationId xmlns:a16="http://schemas.microsoft.com/office/drawing/2014/main" id="{BEDADB30-1737-40FE-B30B-B1233A5B55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882" b="4045"/>
          <a:stretch/>
        </p:blipFill>
        <p:spPr>
          <a:xfrm>
            <a:off x="20" y="1282"/>
            <a:ext cx="9143980" cy="6856718"/>
          </a:xfrm>
          <a:prstGeom prst="rect">
            <a:avLst/>
          </a:prstGeom>
        </p:spPr>
      </p:pic>
      <p:sp>
        <p:nvSpPr>
          <p:cNvPr id="2" name="1 Título">
            <a:extLst>
              <a:ext uri="{FF2B5EF4-FFF2-40B4-BE49-F238E27FC236}">
                <a16:creationId xmlns:a16="http://schemas.microsoft.com/office/drawing/2014/main" id="{AD0AFA30-435C-4B05-0B8B-739EC1E87F6D}"/>
              </a:ext>
            </a:extLst>
          </p:cNvPr>
          <p:cNvSpPr txBox="1">
            <a:spLocks/>
          </p:cNvSpPr>
          <p:nvPr/>
        </p:nvSpPr>
        <p:spPr>
          <a:xfrm>
            <a:off x="0" y="404664"/>
            <a:ext cx="61561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CR" sz="3600" b="0" i="0" u="none" strike="noStrike" kern="1200" cap="none" spc="0" normalizeH="0" baseline="0" noProof="0" dirty="0">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endParaRPr>
          </a:p>
        </p:txBody>
      </p:sp>
      <p:sp>
        <p:nvSpPr>
          <p:cNvPr id="3" name="22 Rectángulo">
            <a:extLst>
              <a:ext uri="{FF2B5EF4-FFF2-40B4-BE49-F238E27FC236}">
                <a16:creationId xmlns:a16="http://schemas.microsoft.com/office/drawing/2014/main" id="{528CD022-CAA6-C257-D455-E3FDD2DF0D96}"/>
              </a:ext>
            </a:extLst>
          </p:cNvPr>
          <p:cNvSpPr/>
          <p:nvPr/>
        </p:nvSpPr>
        <p:spPr>
          <a:xfrm>
            <a:off x="-3" y="260648"/>
            <a:ext cx="4860035"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800" b="0" i="0" u="none" strike="noStrike" kern="1200" cap="none" spc="0" normalizeH="0" baseline="0" noProof="0" dirty="0">
                <a:ln>
                  <a:noFill/>
                </a:ln>
                <a:solidFill>
                  <a:prstClr val="white"/>
                </a:solidFill>
                <a:effectLst/>
                <a:uLnTx/>
                <a:uFillTx/>
                <a:latin typeface="Century Gothic" panose="020B0502020202020204" pitchFamily="34" charset="0"/>
              </a:rPr>
              <a:t>Amor Arenal Hotel </a:t>
            </a:r>
            <a:endParaRPr kumimoji="0" lang="es-CR" sz="4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20360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AE4AC8-B535-46C1-B77E-1F97E8BECCC0}"/>
              </a:ext>
            </a:extLst>
          </p:cNvPr>
          <p:cNvSpPr>
            <a:spLocks noGrp="1"/>
          </p:cNvSpPr>
          <p:nvPr>
            <p:ph type="title"/>
          </p:nvPr>
        </p:nvSpPr>
        <p:spPr>
          <a:xfrm>
            <a:off x="628650" y="365127"/>
            <a:ext cx="7886700" cy="759618"/>
          </a:xfrm>
        </p:spPr>
        <p:txBody>
          <a:bodyPr/>
          <a:lstStyle/>
          <a:p>
            <a:pPr algn="ctr"/>
            <a:r>
              <a:rPr lang="es-CR" sz="3600" b="1" dirty="0"/>
              <a:t> </a:t>
            </a:r>
            <a:r>
              <a:rPr lang="es-CR" sz="3600" b="1" dirty="0">
                <a:latin typeface="Century Gothic" panose="020B0502020202020204" pitchFamily="34" charset="0"/>
              </a:rPr>
              <a:t>Hotel Amor Arenal </a:t>
            </a:r>
            <a:endParaRPr lang="es-CR" sz="3600"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02480BBC-9729-4D92-B602-AFA1A73EAD75}"/>
              </a:ext>
            </a:extLst>
          </p:cNvPr>
          <p:cNvSpPr>
            <a:spLocks noGrp="1"/>
          </p:cNvSpPr>
          <p:nvPr>
            <p:ph idx="1"/>
          </p:nvPr>
        </p:nvSpPr>
        <p:spPr>
          <a:xfrm>
            <a:off x="1115616" y="1268760"/>
            <a:ext cx="6840760" cy="4908203"/>
          </a:xfrm>
        </p:spPr>
        <p:txBody>
          <a:bodyPr>
            <a:normAutofit lnSpcReduction="10000"/>
          </a:bodyPr>
          <a:lstStyle/>
          <a:p>
            <a:pPr marL="0" indent="0" algn="just">
              <a:buNone/>
            </a:pPr>
            <a:endParaRPr lang="es-ES" sz="1800" i="0" dirty="0">
              <a:effectLst/>
              <a:latin typeface="Century Gothic" panose="020B0502020202020204" pitchFamily="34" charset="0"/>
            </a:endParaRPr>
          </a:p>
          <a:p>
            <a:pPr marL="0" indent="0" algn="just">
              <a:buNone/>
            </a:pPr>
            <a:r>
              <a:rPr lang="es-ES" sz="1800" b="0" i="0" dirty="0" err="1">
                <a:solidFill>
                  <a:srgbClr val="333333"/>
                </a:solidFill>
                <a:effectLst/>
                <a:latin typeface="Century Gothic" panose="020B0502020202020204" pitchFamily="34" charset="0"/>
              </a:rPr>
              <a:t>Check</a:t>
            </a:r>
            <a:r>
              <a:rPr lang="es-ES" sz="1800" b="0" i="0" dirty="0">
                <a:solidFill>
                  <a:srgbClr val="333333"/>
                </a:solidFill>
                <a:effectLst/>
                <a:latin typeface="Century Gothic" panose="020B0502020202020204" pitchFamily="34" charset="0"/>
              </a:rPr>
              <a:t> In: </a:t>
            </a:r>
            <a:r>
              <a:rPr lang="es-ES" sz="1800" dirty="0">
                <a:solidFill>
                  <a:srgbClr val="333333"/>
                </a:solidFill>
                <a:latin typeface="Century Gothic" panose="020B0502020202020204" pitchFamily="34" charset="0"/>
              </a:rPr>
              <a:t>Hotel Amor Arenal </a:t>
            </a:r>
          </a:p>
          <a:p>
            <a:pPr marL="0" indent="0" algn="just">
              <a:buNone/>
            </a:pPr>
            <a:endParaRPr lang="es-ES" sz="1800" dirty="0">
              <a:solidFill>
                <a:srgbClr val="333333"/>
              </a:solidFill>
              <a:latin typeface="Century Gothic" panose="020B0502020202020204" pitchFamily="34" charset="0"/>
            </a:endParaRPr>
          </a:p>
          <a:p>
            <a:pPr marL="0" indent="0" algn="just">
              <a:buNone/>
            </a:pPr>
            <a:r>
              <a:rPr lang="es-ES" sz="1800" b="0" i="0" dirty="0">
                <a:solidFill>
                  <a:srgbClr val="333333"/>
                </a:solidFill>
                <a:effectLst/>
                <a:latin typeface="Century Gothic" panose="020B0502020202020204" pitchFamily="34" charset="0"/>
              </a:rPr>
              <a:t>Este Boutique Hotel se encuentra en la cima de las colinas del Volcán Arenal, donde la elevación más alta genera temperaturas más frescas y brisas constantes que seguramente atraerán a los huéspedes al aire libre. Los huéspedes podrán admirar una vista en primera fila del imponente Volcán Arenal desde la terraza de su Casita y la piscina de inmersión del spa. Justo debajo de las Casitas, los huéspedes encontrarán senderos para explorar la jungla circundante. Los senderos del hotel son perfectos para largas caminatas a través de la espectacular flora y fauna local. Le invitamos a descubrir este maravilloso lugar, estamos seguros que lo disfrutara.</a:t>
            </a:r>
            <a:endParaRPr lang="es-CR" sz="1800" b="1"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endParaRPr lang="es-CR" sz="1800" b="1" dirty="0">
              <a:latin typeface="Century Gothic" panose="020B0502020202020204" pitchFamily="34" charset="0"/>
              <a:ea typeface="Times New Roman" panose="02020603050405020304" pitchFamily="18" charset="0"/>
              <a:cs typeface="Times New Roman" panose="02020603050405020304" pitchFamily="18" charset="0"/>
            </a:endParaRPr>
          </a:p>
          <a:p>
            <a:pPr marL="0" indent="0">
              <a:buNone/>
            </a:pPr>
            <a:r>
              <a:rPr lang="es-CR" sz="1800" dirty="0">
                <a:latin typeface="Century Gothic" panose="020B0502020202020204" pitchFamily="34" charset="0"/>
              </a:rPr>
              <a:t>Almuerzo en Hotel Amor Arenal</a:t>
            </a:r>
          </a:p>
        </p:txBody>
      </p:sp>
    </p:spTree>
    <p:extLst>
      <p:ext uri="{BB962C8B-B14F-4D97-AF65-F5344CB8AC3E}">
        <p14:creationId xmlns:p14="http://schemas.microsoft.com/office/powerpoint/2010/main" val="1378533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jardín de una casa&#10;&#10;Descripción generada automáticamente">
            <a:extLst>
              <a:ext uri="{FF2B5EF4-FFF2-40B4-BE49-F238E27FC236}">
                <a16:creationId xmlns:a16="http://schemas.microsoft.com/office/drawing/2014/main" id="{096A935B-D8A5-42C8-B933-87C9A6FEFDE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98" r="2784"/>
          <a:stretch/>
        </p:blipFill>
        <p:spPr>
          <a:xfrm>
            <a:off x="20" y="1282"/>
            <a:ext cx="9143980" cy="6856718"/>
          </a:xfrm>
          <a:prstGeom prst="rect">
            <a:avLst/>
          </a:prstGeom>
        </p:spPr>
      </p:pic>
    </p:spTree>
    <p:extLst>
      <p:ext uri="{BB962C8B-B14F-4D97-AF65-F5344CB8AC3E}">
        <p14:creationId xmlns:p14="http://schemas.microsoft.com/office/powerpoint/2010/main" val="2297074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a silla en un restaurante&#10;&#10;Descripción generada automáticamente con confianza baja">
            <a:extLst>
              <a:ext uri="{FF2B5EF4-FFF2-40B4-BE49-F238E27FC236}">
                <a16:creationId xmlns:a16="http://schemas.microsoft.com/office/drawing/2014/main" id="{9A78F467-3A4C-4997-8154-4D5F3B98E51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8652" b="2"/>
          <a:stretch/>
        </p:blipFill>
        <p:spPr>
          <a:xfrm>
            <a:off x="20" y="1282"/>
            <a:ext cx="9143980" cy="6856718"/>
          </a:xfrm>
          <a:prstGeom prst="rect">
            <a:avLst/>
          </a:prstGeom>
        </p:spPr>
      </p:pic>
    </p:spTree>
    <p:extLst>
      <p:ext uri="{BB962C8B-B14F-4D97-AF65-F5344CB8AC3E}">
        <p14:creationId xmlns:p14="http://schemas.microsoft.com/office/powerpoint/2010/main" val="772776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comedor de madera en un restaurante&#10;&#10;Descripción generada automáticamente con confianza media">
            <a:extLst>
              <a:ext uri="{FF2B5EF4-FFF2-40B4-BE49-F238E27FC236}">
                <a16:creationId xmlns:a16="http://schemas.microsoft.com/office/drawing/2014/main" id="{B480DE43-E698-4EBB-A96F-7DF02104FE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3962199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descr="Rueda de Carreta.png"/>
          <p:cNvPicPr>
            <a:picLocks noChangeAspect="1"/>
          </p:cNvPicPr>
          <p:nvPr/>
        </p:nvPicPr>
        <p:blipFill>
          <a:blip r:embed="rId2" cstate="print">
            <a:lum contrast="20000"/>
          </a:blip>
          <a:srcRect l="31138" t="24417" r="58979" b="29101"/>
          <a:stretch>
            <a:fillRect/>
          </a:stretch>
        </p:blipFill>
        <p:spPr>
          <a:xfrm>
            <a:off x="-36512" y="0"/>
            <a:ext cx="2160240" cy="6858000"/>
          </a:xfrm>
          <a:prstGeom prst="rect">
            <a:avLst/>
          </a:prstGeom>
          <a:effectLst>
            <a:outerShdw blurRad="50800" dist="38100" algn="l" rotWithShape="0">
              <a:prstClr val="black">
                <a:alpha val="40000"/>
              </a:prstClr>
            </a:outerShdw>
          </a:effectLst>
        </p:spPr>
      </p:pic>
      <p:sp>
        <p:nvSpPr>
          <p:cNvPr id="5" name="4 CuadroTexto"/>
          <p:cNvSpPr txBox="1"/>
          <p:nvPr/>
        </p:nvSpPr>
        <p:spPr>
          <a:xfrm>
            <a:off x="1043608" y="2564904"/>
            <a:ext cx="184731" cy="369332"/>
          </a:xfrm>
          <a:prstGeom prst="rect">
            <a:avLst/>
          </a:prstGeom>
          <a:noFill/>
        </p:spPr>
        <p:txBody>
          <a:bodyPr wrap="none" rtlCol="0">
            <a:spAutoFit/>
          </a:bodyPr>
          <a:lstStyle/>
          <a:p>
            <a:endParaRPr lang="es-CR" dirty="0"/>
          </a:p>
        </p:txBody>
      </p:sp>
      <p:sp>
        <p:nvSpPr>
          <p:cNvPr id="23" name="22 Rectángulo"/>
          <p:cNvSpPr/>
          <p:nvPr/>
        </p:nvSpPr>
        <p:spPr>
          <a:xfrm>
            <a:off x="-5040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35496"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s-CR" sz="3200" dirty="0">
                <a:solidFill>
                  <a:schemeClr val="bg1"/>
                </a:solidFill>
              </a:rPr>
              <a:t>General</a:t>
            </a:r>
            <a:r>
              <a:rPr lang="es-ES" altLang="es-CR" sz="3200" dirty="0">
                <a:solidFill>
                  <a:schemeClr val="bg1"/>
                </a:solidFill>
              </a:rPr>
              <a:t> </a:t>
            </a:r>
            <a:r>
              <a:rPr lang="en-US" altLang="es-CR" sz="3200" b="1" dirty="0">
                <a:solidFill>
                  <a:schemeClr val="bg1"/>
                </a:solidFill>
              </a:rPr>
              <a:t>Facts</a:t>
            </a:r>
            <a:endParaRPr lang="es-CR" sz="3200" b="1" dirty="0">
              <a:solidFill>
                <a:schemeClr val="bg1"/>
              </a:solidFill>
              <a:latin typeface="Century Gothic" panose="020B0502020202020204" pitchFamily="34" charset="0"/>
            </a:endParaRPr>
          </a:p>
        </p:txBody>
      </p:sp>
      <p:sp>
        <p:nvSpPr>
          <p:cNvPr id="8" name="2 Marcador de contenido"/>
          <p:cNvSpPr>
            <a:spLocks noGrp="1"/>
          </p:cNvSpPr>
          <p:nvPr>
            <p:ph idx="4294967295"/>
          </p:nvPr>
        </p:nvSpPr>
        <p:spPr>
          <a:xfrm>
            <a:off x="2339752" y="1052736"/>
            <a:ext cx="6804248" cy="5805264"/>
          </a:xfrm>
        </p:spPr>
        <p:txBody>
          <a:bodyPr>
            <a:noAutofit/>
          </a:bodyPr>
          <a:lstStyle/>
          <a:p>
            <a:pPr>
              <a:lnSpc>
                <a:spcPct val="150000"/>
              </a:lnSpc>
            </a:pPr>
            <a:r>
              <a:rPr lang="en-US" altLang="es-CR" sz="1800" b="1" dirty="0">
                <a:solidFill>
                  <a:schemeClr val="tx1">
                    <a:lumMod val="75000"/>
                    <a:lumOff val="25000"/>
                  </a:schemeClr>
                </a:solidFill>
              </a:rPr>
              <a:t>Government: </a:t>
            </a:r>
            <a:r>
              <a:rPr lang="en-US" altLang="es-CR" sz="1800" dirty="0">
                <a:solidFill>
                  <a:schemeClr val="tx1">
                    <a:lumMod val="75000"/>
                    <a:lumOff val="25000"/>
                  </a:schemeClr>
                </a:solidFill>
              </a:rPr>
              <a:t>Presidential</a:t>
            </a:r>
            <a:r>
              <a:rPr lang="en-US" altLang="es-CR" sz="1800" b="1" dirty="0">
                <a:solidFill>
                  <a:schemeClr val="tx1">
                    <a:lumMod val="75000"/>
                    <a:lumOff val="25000"/>
                  </a:schemeClr>
                </a:solidFill>
              </a:rPr>
              <a:t> </a:t>
            </a:r>
            <a:r>
              <a:rPr lang="en-US" altLang="es-CR" sz="1800" dirty="0">
                <a:solidFill>
                  <a:schemeClr val="tx1">
                    <a:lumMod val="75000"/>
                    <a:lumOff val="25000"/>
                  </a:schemeClr>
                </a:solidFill>
              </a:rPr>
              <a:t>Democracy</a:t>
            </a:r>
            <a:r>
              <a:rPr lang="es-ES" altLang="es-CR" sz="1800" dirty="0">
                <a:solidFill>
                  <a:schemeClr val="tx1">
                    <a:lumMod val="75000"/>
                    <a:lumOff val="25000"/>
                  </a:schemeClr>
                </a:solidFill>
              </a:rPr>
              <a:t>. </a:t>
            </a:r>
          </a:p>
          <a:p>
            <a:pPr eaLnBrk="1" hangingPunct="1">
              <a:lnSpc>
                <a:spcPct val="150000"/>
              </a:lnSpc>
            </a:pPr>
            <a:r>
              <a:rPr lang="en-US" altLang="es-CR" sz="1800" b="1" dirty="0">
                <a:solidFill>
                  <a:schemeClr val="tx1">
                    <a:lumMod val="75000"/>
                    <a:lumOff val="25000"/>
                  </a:schemeClr>
                </a:solidFill>
              </a:rPr>
              <a:t>Division</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7 </a:t>
            </a:r>
            <a:r>
              <a:rPr lang="en-US" altLang="es-CR" sz="1800" dirty="0">
                <a:solidFill>
                  <a:schemeClr val="tx1">
                    <a:lumMod val="75000"/>
                    <a:lumOff val="25000"/>
                  </a:schemeClr>
                </a:solidFill>
              </a:rPr>
              <a:t>provinces</a:t>
            </a:r>
            <a:r>
              <a:rPr lang="es-ES" altLang="es-CR" sz="1800" dirty="0">
                <a:solidFill>
                  <a:schemeClr val="tx1">
                    <a:lumMod val="75000"/>
                    <a:lumOff val="25000"/>
                  </a:schemeClr>
                </a:solidFill>
              </a:rPr>
              <a:t>. </a:t>
            </a:r>
          </a:p>
          <a:p>
            <a:pPr eaLnBrk="1" hangingPunct="1">
              <a:lnSpc>
                <a:spcPct val="150000"/>
              </a:lnSpc>
            </a:pPr>
            <a:r>
              <a:rPr lang="es-ES" altLang="es-CR" sz="1800" b="1" dirty="0">
                <a:solidFill>
                  <a:schemeClr val="tx1">
                    <a:lumMod val="75000"/>
                    <a:lumOff val="25000"/>
                  </a:schemeClr>
                </a:solidFill>
              </a:rPr>
              <a:t>Capital: </a:t>
            </a:r>
            <a:r>
              <a:rPr lang="es-ES" altLang="es-CR" sz="1800" dirty="0">
                <a:solidFill>
                  <a:schemeClr val="tx1">
                    <a:lumMod val="75000"/>
                    <a:lumOff val="25000"/>
                  </a:schemeClr>
                </a:solidFill>
              </a:rPr>
              <a:t>San José. </a:t>
            </a:r>
          </a:p>
          <a:p>
            <a:pPr eaLnBrk="1" hangingPunct="1">
              <a:lnSpc>
                <a:spcPct val="150000"/>
              </a:lnSpc>
            </a:pPr>
            <a:r>
              <a:rPr lang="en-US" altLang="es-CR" sz="1800" b="1" dirty="0">
                <a:solidFill>
                  <a:schemeClr val="tx1">
                    <a:lumMod val="75000"/>
                    <a:lumOff val="25000"/>
                  </a:schemeClr>
                </a:solidFill>
              </a:rPr>
              <a:t>Population</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5.500.000</a:t>
            </a:r>
          </a:p>
          <a:p>
            <a:pPr eaLnBrk="1" hangingPunct="1">
              <a:lnSpc>
                <a:spcPct val="150000"/>
              </a:lnSpc>
            </a:pPr>
            <a:r>
              <a:rPr lang="en-US" altLang="es-CR" sz="1800" b="1" dirty="0">
                <a:solidFill>
                  <a:schemeClr val="tx1">
                    <a:lumMod val="75000"/>
                    <a:lumOff val="25000"/>
                  </a:schemeClr>
                </a:solidFill>
              </a:rPr>
              <a:t>Official language</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Spanish.</a:t>
            </a:r>
            <a:r>
              <a:rPr lang="es-ES" altLang="es-CR" sz="1800" dirty="0">
                <a:solidFill>
                  <a:schemeClr val="tx1">
                    <a:lumMod val="75000"/>
                    <a:lumOff val="25000"/>
                  </a:schemeClr>
                </a:solidFill>
              </a:rPr>
              <a:t> </a:t>
            </a:r>
          </a:p>
          <a:p>
            <a:pPr eaLnBrk="1" hangingPunct="1">
              <a:lnSpc>
                <a:spcPct val="150000"/>
              </a:lnSpc>
            </a:pPr>
            <a:r>
              <a:rPr lang="en-US" altLang="es-CR" sz="1800" b="1" dirty="0">
                <a:solidFill>
                  <a:schemeClr val="tx1">
                    <a:lumMod val="75000"/>
                    <a:lumOff val="25000"/>
                  </a:schemeClr>
                </a:solidFill>
              </a:rPr>
              <a:t>Official religion</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Catholic</a:t>
            </a:r>
            <a:r>
              <a:rPr lang="es-ES" altLang="es-CR" sz="1800" dirty="0">
                <a:solidFill>
                  <a:schemeClr val="tx1">
                    <a:lumMod val="75000"/>
                    <a:lumOff val="25000"/>
                  </a:schemeClr>
                </a:solidFill>
              </a:rPr>
              <a:t>. </a:t>
            </a:r>
          </a:p>
          <a:p>
            <a:pPr eaLnBrk="1" hangingPunct="1">
              <a:lnSpc>
                <a:spcPct val="150000"/>
              </a:lnSpc>
            </a:pPr>
            <a:r>
              <a:rPr lang="en-US" altLang="es-CR" sz="1800" b="1" dirty="0">
                <a:solidFill>
                  <a:schemeClr val="tx1">
                    <a:lumMod val="75000"/>
                    <a:lumOff val="25000"/>
                  </a:schemeClr>
                </a:solidFill>
              </a:rPr>
              <a:t>Currency</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Col</a:t>
            </a:r>
            <a:r>
              <a:rPr lang="es-CR" altLang="es-CR" sz="1800" dirty="0">
                <a:solidFill>
                  <a:schemeClr val="tx1">
                    <a:lumMod val="75000"/>
                    <a:lumOff val="25000"/>
                  </a:schemeClr>
                </a:solidFill>
              </a:rPr>
              <a:t>ó</a:t>
            </a:r>
            <a:r>
              <a:rPr lang="es-ES" altLang="es-CR" sz="1800" dirty="0">
                <a:solidFill>
                  <a:schemeClr val="tx1">
                    <a:lumMod val="75000"/>
                    <a:lumOff val="25000"/>
                  </a:schemeClr>
                </a:solidFill>
              </a:rPr>
              <a:t>n (¢). </a:t>
            </a:r>
          </a:p>
          <a:p>
            <a:pPr>
              <a:lnSpc>
                <a:spcPct val="150000"/>
              </a:lnSpc>
            </a:pPr>
            <a:r>
              <a:rPr lang="en-US" altLang="es-CR" sz="1800" b="1" dirty="0">
                <a:solidFill>
                  <a:schemeClr val="tx1">
                    <a:lumMod val="75000"/>
                    <a:lumOff val="25000"/>
                  </a:schemeClr>
                </a:solidFill>
              </a:rPr>
              <a:t>Electricity</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110 Voltios. </a:t>
            </a:r>
          </a:p>
          <a:p>
            <a:pPr>
              <a:lnSpc>
                <a:spcPct val="150000"/>
              </a:lnSpc>
            </a:pPr>
            <a:r>
              <a:rPr lang="en-US" altLang="es-CR" sz="1800" b="1" dirty="0">
                <a:solidFill>
                  <a:schemeClr val="tx1">
                    <a:lumMod val="75000"/>
                    <a:lumOff val="25000"/>
                  </a:schemeClr>
                </a:solidFill>
              </a:rPr>
              <a:t>Dry season </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Second half November </a:t>
            </a:r>
            <a:r>
              <a:rPr lang="es-ES" altLang="es-CR" sz="1800" dirty="0">
                <a:solidFill>
                  <a:schemeClr val="tx1">
                    <a:lumMod val="75000"/>
                    <a:lumOff val="25000"/>
                  </a:schemeClr>
                </a:solidFill>
              </a:rPr>
              <a:t> – </a:t>
            </a:r>
            <a:r>
              <a:rPr lang="en-US" altLang="es-CR" sz="1800" dirty="0">
                <a:solidFill>
                  <a:schemeClr val="tx1">
                    <a:lumMod val="75000"/>
                    <a:lumOff val="25000"/>
                  </a:schemeClr>
                </a:solidFill>
              </a:rPr>
              <a:t>April </a:t>
            </a:r>
            <a:r>
              <a:rPr lang="es-ES" altLang="es-CR" sz="1800" dirty="0">
                <a:solidFill>
                  <a:schemeClr val="tx1">
                    <a:lumMod val="75000"/>
                    <a:lumOff val="25000"/>
                  </a:schemeClr>
                </a:solidFill>
              </a:rPr>
              <a:t> (</a:t>
            </a:r>
            <a:r>
              <a:rPr lang="en-US" altLang="es-CR" sz="1800" dirty="0">
                <a:solidFill>
                  <a:schemeClr val="tx1">
                    <a:lumMod val="75000"/>
                    <a:lumOff val="25000"/>
                  </a:schemeClr>
                </a:solidFill>
              </a:rPr>
              <a:t>dry</a:t>
            </a:r>
            <a:r>
              <a:rPr lang="es-ES" altLang="es-CR" sz="1800" dirty="0">
                <a:solidFill>
                  <a:schemeClr val="tx1">
                    <a:lumMod val="75000"/>
                    <a:lumOff val="25000"/>
                  </a:schemeClr>
                </a:solidFill>
              </a:rPr>
              <a:t>).</a:t>
            </a:r>
            <a:endParaRPr lang="es-ES" altLang="es-CR" sz="1800" b="1" dirty="0">
              <a:solidFill>
                <a:schemeClr val="tx1">
                  <a:lumMod val="75000"/>
                  <a:lumOff val="25000"/>
                </a:schemeClr>
              </a:solidFill>
            </a:endParaRPr>
          </a:p>
          <a:p>
            <a:pPr>
              <a:lnSpc>
                <a:spcPct val="150000"/>
              </a:lnSpc>
            </a:pPr>
            <a:r>
              <a:rPr lang="en-US" altLang="es-CR" sz="1800" b="1" dirty="0">
                <a:solidFill>
                  <a:schemeClr val="tx1">
                    <a:lumMod val="75000"/>
                    <a:lumOff val="25000"/>
                  </a:schemeClr>
                </a:solidFill>
              </a:rPr>
              <a:t>Green season</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May</a:t>
            </a:r>
            <a:r>
              <a:rPr lang="es-ES" altLang="es-CR" sz="1800" dirty="0">
                <a:solidFill>
                  <a:schemeClr val="tx1">
                    <a:lumMod val="75000"/>
                    <a:lumOff val="25000"/>
                  </a:schemeClr>
                </a:solidFill>
              </a:rPr>
              <a:t> – </a:t>
            </a:r>
            <a:r>
              <a:rPr lang="en-US" altLang="es-CR" sz="1800" dirty="0">
                <a:solidFill>
                  <a:schemeClr val="tx1">
                    <a:lumMod val="75000"/>
                    <a:lumOff val="25000"/>
                  </a:schemeClr>
                </a:solidFill>
              </a:rPr>
              <a:t>First half</a:t>
            </a:r>
            <a:r>
              <a:rPr lang="es-ES" altLang="es-CR" sz="1800" dirty="0">
                <a:solidFill>
                  <a:schemeClr val="tx1">
                    <a:lumMod val="75000"/>
                    <a:lumOff val="25000"/>
                  </a:schemeClr>
                </a:solidFill>
              </a:rPr>
              <a:t> </a:t>
            </a:r>
            <a:r>
              <a:rPr lang="en-US" altLang="es-CR" sz="1800" dirty="0">
                <a:solidFill>
                  <a:schemeClr val="tx1">
                    <a:lumMod val="75000"/>
                    <a:lumOff val="25000"/>
                  </a:schemeClr>
                </a:solidFill>
              </a:rPr>
              <a:t>November</a:t>
            </a:r>
            <a:r>
              <a:rPr lang="es-ES" altLang="es-CR" sz="1800" dirty="0">
                <a:solidFill>
                  <a:schemeClr val="tx1">
                    <a:lumMod val="75000"/>
                    <a:lumOff val="25000"/>
                  </a:schemeClr>
                </a:solidFill>
              </a:rPr>
              <a:t> (</a:t>
            </a:r>
            <a:r>
              <a:rPr lang="en-US" altLang="es-CR" sz="1800" dirty="0">
                <a:solidFill>
                  <a:schemeClr val="tx1">
                    <a:lumMod val="75000"/>
                    <a:lumOff val="25000"/>
                  </a:schemeClr>
                </a:solidFill>
              </a:rPr>
              <a:t>rainy).</a:t>
            </a:r>
            <a:endParaRPr lang="es-ES" altLang="es-CR" sz="1800" dirty="0">
              <a:solidFill>
                <a:schemeClr val="tx1">
                  <a:lumMod val="75000"/>
                  <a:lumOff val="25000"/>
                </a:schemeClr>
              </a:solidFill>
            </a:endParaRPr>
          </a:p>
        </p:txBody>
      </p:sp>
    </p:spTree>
    <p:extLst>
      <p:ext uri="{BB962C8B-B14F-4D97-AF65-F5344CB8AC3E}">
        <p14:creationId xmlns:p14="http://schemas.microsoft.com/office/powerpoint/2010/main" val="2795196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jardín dentro de una alberca&#10;&#10;Descripción generada automáticamente con confianza media">
            <a:extLst>
              <a:ext uri="{FF2B5EF4-FFF2-40B4-BE49-F238E27FC236}">
                <a16:creationId xmlns:a16="http://schemas.microsoft.com/office/drawing/2014/main" id="{3897438D-9A9F-4F73-A9C8-53E03B84FB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60" r="12858"/>
          <a:stretch/>
        </p:blipFill>
        <p:spPr>
          <a:xfrm>
            <a:off x="20" y="1282"/>
            <a:ext cx="9143980" cy="6856718"/>
          </a:xfrm>
          <a:prstGeom prst="rect">
            <a:avLst/>
          </a:prstGeom>
        </p:spPr>
      </p:pic>
    </p:spTree>
    <p:extLst>
      <p:ext uri="{BB962C8B-B14F-4D97-AF65-F5344CB8AC3E}">
        <p14:creationId xmlns:p14="http://schemas.microsoft.com/office/powerpoint/2010/main" val="2348422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exterior, edificio, tabla, hotel&#10;&#10;Descripción generada automáticamente">
            <a:extLst>
              <a:ext uri="{FF2B5EF4-FFF2-40B4-BE49-F238E27FC236}">
                <a16:creationId xmlns:a16="http://schemas.microsoft.com/office/drawing/2014/main" id="{47AFA739-B8B0-4AE1-819B-807D46884E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80" r="3402" b="-1"/>
          <a:stretch/>
        </p:blipFill>
        <p:spPr>
          <a:xfrm>
            <a:off x="20" y="1282"/>
            <a:ext cx="9143980" cy="6856718"/>
          </a:xfrm>
          <a:prstGeom prst="rect">
            <a:avLst/>
          </a:prstGeom>
        </p:spPr>
      </p:pic>
    </p:spTree>
    <p:extLst>
      <p:ext uri="{BB962C8B-B14F-4D97-AF65-F5344CB8AC3E}">
        <p14:creationId xmlns:p14="http://schemas.microsoft.com/office/powerpoint/2010/main" val="382956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descr="Jardín de una casa&#10;&#10;Descripción generada automáticamente con confianza media">
            <a:extLst>
              <a:ext uri="{FF2B5EF4-FFF2-40B4-BE49-F238E27FC236}">
                <a16:creationId xmlns:a16="http://schemas.microsoft.com/office/drawing/2014/main" id="{3D57D1C8-61F9-4C70-A16D-2216BB5CA1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561"/>
          <a:stretch/>
        </p:blipFill>
        <p:spPr>
          <a:xfrm>
            <a:off x="20" y="1282"/>
            <a:ext cx="9143980" cy="6856718"/>
          </a:xfrm>
          <a:prstGeom prst="rect">
            <a:avLst/>
          </a:prstGeom>
        </p:spPr>
      </p:pic>
    </p:spTree>
    <p:extLst>
      <p:ext uri="{BB962C8B-B14F-4D97-AF65-F5344CB8AC3E}">
        <p14:creationId xmlns:p14="http://schemas.microsoft.com/office/powerpoint/2010/main" val="1092720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Vista de interior de casa con muebles de madera&#10;&#10;Descripción generada automáticamente con confianza media">
            <a:extLst>
              <a:ext uri="{FF2B5EF4-FFF2-40B4-BE49-F238E27FC236}">
                <a16:creationId xmlns:a16="http://schemas.microsoft.com/office/drawing/2014/main" id="{1412F885-4572-4A5D-9A70-BBD0173EC9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985" r="1" b="1"/>
          <a:stretch/>
        </p:blipFill>
        <p:spPr>
          <a:xfrm>
            <a:off x="20" y="1282"/>
            <a:ext cx="9143980" cy="6856718"/>
          </a:xfrm>
          <a:prstGeom prst="rect">
            <a:avLst/>
          </a:prstGeom>
        </p:spPr>
      </p:pic>
    </p:spTree>
    <p:extLst>
      <p:ext uri="{BB962C8B-B14F-4D97-AF65-F5344CB8AC3E}">
        <p14:creationId xmlns:p14="http://schemas.microsoft.com/office/powerpoint/2010/main" val="1227761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Banca de madera junto a una ventana&#10;&#10;Descripción generada automáticamente con confianza baja">
            <a:extLst>
              <a:ext uri="{FF2B5EF4-FFF2-40B4-BE49-F238E27FC236}">
                <a16:creationId xmlns:a16="http://schemas.microsoft.com/office/drawing/2014/main" id="{D38E095E-A7D7-48D1-AB8E-A51AD3D331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650" r="2" b="2"/>
          <a:stretch/>
        </p:blipFill>
        <p:spPr>
          <a:xfrm>
            <a:off x="20" y="1282"/>
            <a:ext cx="9143980" cy="6856718"/>
          </a:xfrm>
          <a:prstGeom prst="rect">
            <a:avLst/>
          </a:prstGeom>
        </p:spPr>
      </p:pic>
    </p:spTree>
    <p:extLst>
      <p:ext uri="{BB962C8B-B14F-4D97-AF65-F5344CB8AC3E}">
        <p14:creationId xmlns:p14="http://schemas.microsoft.com/office/powerpoint/2010/main" val="392573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Vista de interior de casa con muebles de madera&#10;&#10;Descripción generada automáticamente con confianza media">
            <a:extLst>
              <a:ext uri="{FF2B5EF4-FFF2-40B4-BE49-F238E27FC236}">
                <a16:creationId xmlns:a16="http://schemas.microsoft.com/office/drawing/2014/main" id="{F13ABBA4-47F9-4D51-9E14-87D1BE1765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986" r="-1" b="-1"/>
          <a:stretch/>
        </p:blipFill>
        <p:spPr>
          <a:xfrm>
            <a:off x="20" y="1282"/>
            <a:ext cx="9143980" cy="6856718"/>
          </a:xfrm>
          <a:prstGeom prst="rect">
            <a:avLst/>
          </a:prstGeom>
        </p:spPr>
      </p:pic>
    </p:spTree>
    <p:extLst>
      <p:ext uri="{BB962C8B-B14F-4D97-AF65-F5344CB8AC3E}">
        <p14:creationId xmlns:p14="http://schemas.microsoft.com/office/powerpoint/2010/main" val="3339193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árbol, exterior, bosque, pasto&#10;&#10;Descripción generada automáticamente">
            <a:extLst>
              <a:ext uri="{FF2B5EF4-FFF2-40B4-BE49-F238E27FC236}">
                <a16:creationId xmlns:a16="http://schemas.microsoft.com/office/drawing/2014/main" id="{0476A2E9-DF6F-4CAF-858E-5F819B9E25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648"/>
          <a:stretch/>
        </p:blipFill>
        <p:spPr>
          <a:xfrm>
            <a:off x="20" y="1282"/>
            <a:ext cx="9143980" cy="6856718"/>
          </a:xfrm>
          <a:prstGeom prst="rect">
            <a:avLst/>
          </a:prstGeom>
        </p:spPr>
      </p:pic>
    </p:spTree>
    <p:extLst>
      <p:ext uri="{BB962C8B-B14F-4D97-AF65-F5344CB8AC3E}">
        <p14:creationId xmlns:p14="http://schemas.microsoft.com/office/powerpoint/2010/main" val="3880363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45241B1-8A75-44C3-AFB7-B020FD9F4C1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650" b="1"/>
          <a:stretch/>
        </p:blipFill>
        <p:spPr bwMode="auto">
          <a:xfrm>
            <a:off x="20" y="0"/>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22 Rectángulo">
            <a:extLst>
              <a:ext uri="{FF2B5EF4-FFF2-40B4-BE49-F238E27FC236}">
                <a16:creationId xmlns:a16="http://schemas.microsoft.com/office/drawing/2014/main" id="{4163AFC6-9419-43B3-8C1E-EB9213C54870}"/>
              </a:ext>
            </a:extLst>
          </p:cNvPr>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a:noFill/>
                </a:ln>
                <a:solidFill>
                  <a:prstClr val="white"/>
                </a:solidFill>
                <a:effectLst/>
                <a:uLnTx/>
                <a:uFillTx/>
                <a:latin typeface="Century Gothic" panose="020B0502020202020204" pitchFamily="34" charset="0"/>
              </a:rPr>
              <a:t>La Fortuna </a:t>
            </a:r>
            <a:r>
              <a:rPr kumimoji="0" lang="es-ES" sz="4000" b="0" i="0" u="none" strike="noStrike" kern="1200" cap="none" spc="0" normalizeH="0" baseline="0" noProof="0" dirty="0" err="1">
                <a:ln>
                  <a:noFill/>
                </a:ln>
                <a:solidFill>
                  <a:prstClr val="white"/>
                </a:solidFill>
                <a:effectLst/>
                <a:uLnTx/>
                <a:uFillTx/>
                <a:latin typeface="Century Gothic" panose="020B0502020202020204" pitchFamily="34" charset="0"/>
              </a:rPr>
              <a:t>Waterfall</a:t>
            </a:r>
            <a:endParaRPr kumimoji="0" lang="es-CR" sz="4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925812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a cascada de agua&#10;&#10;Descripción generada automáticamente">
            <a:extLst>
              <a:ext uri="{FF2B5EF4-FFF2-40B4-BE49-F238E27FC236}">
                <a16:creationId xmlns:a16="http://schemas.microsoft.com/office/drawing/2014/main" id="{D5893AD6-3CE6-4169-9E17-0FE2F7B557D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59" r="1291"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217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A6FAFD-A206-411F-9474-51ECDBBD54F3}"/>
              </a:ext>
            </a:extLst>
          </p:cNvPr>
          <p:cNvSpPr>
            <a:spLocks noGrp="1"/>
          </p:cNvSpPr>
          <p:nvPr>
            <p:ph type="title"/>
          </p:nvPr>
        </p:nvSpPr>
        <p:spPr>
          <a:xfrm>
            <a:off x="3851920" y="188640"/>
            <a:ext cx="4812020" cy="445540"/>
          </a:xfrm>
        </p:spPr>
        <p:txBody>
          <a:bodyPr anchor="b">
            <a:normAutofit fontScale="90000"/>
          </a:bodyPr>
          <a:lstStyle/>
          <a:p>
            <a:r>
              <a:rPr lang="es-ES" sz="2400" b="1" dirty="0"/>
              <a:t>Arenal </a:t>
            </a:r>
            <a:endParaRPr lang="es-CR" sz="2400" b="1" dirty="0"/>
          </a:p>
        </p:txBody>
      </p:sp>
      <p:sp>
        <p:nvSpPr>
          <p:cNvPr id="3" name="Marcador de contenido 2">
            <a:extLst>
              <a:ext uri="{FF2B5EF4-FFF2-40B4-BE49-F238E27FC236}">
                <a16:creationId xmlns:a16="http://schemas.microsoft.com/office/drawing/2014/main" id="{E802A598-9184-4AF9-AE3C-ABE0A745D5B4}"/>
              </a:ext>
            </a:extLst>
          </p:cNvPr>
          <p:cNvSpPr>
            <a:spLocks noGrp="1"/>
          </p:cNvSpPr>
          <p:nvPr>
            <p:ph idx="1"/>
          </p:nvPr>
        </p:nvSpPr>
        <p:spPr>
          <a:xfrm>
            <a:off x="3707904" y="836712"/>
            <a:ext cx="5184575" cy="5387108"/>
          </a:xfrm>
        </p:spPr>
        <p:txBody>
          <a:bodyPr>
            <a:normAutofit/>
          </a:bodyPr>
          <a:lstStyle/>
          <a:p>
            <a:pPr marL="0" indent="0">
              <a:buNone/>
            </a:pPr>
            <a:r>
              <a:rPr lang="es-CR" sz="1800" b="1" dirty="0"/>
              <a:t>OPTIONAL EXPERIENCE:</a:t>
            </a:r>
          </a:p>
          <a:p>
            <a:pPr marL="0" indent="0">
              <a:buNone/>
            </a:pPr>
            <a:endParaRPr lang="en-US" sz="1800" dirty="0">
              <a:latin typeface="+mj-lt"/>
            </a:endParaRPr>
          </a:p>
          <a:p>
            <a:pPr marL="0" indent="0">
              <a:buNone/>
            </a:pPr>
            <a:r>
              <a:rPr lang="en-US" sz="1800" dirty="0">
                <a:latin typeface="+mj-lt"/>
              </a:rPr>
              <a:t>Possibility to visit The Sloth trail….. </a:t>
            </a:r>
          </a:p>
          <a:p>
            <a:pPr marL="0" indent="0">
              <a:buNone/>
            </a:pPr>
            <a:endParaRPr lang="es-CR" sz="1800" dirty="0">
              <a:latin typeface="+mj-lt"/>
            </a:endParaRPr>
          </a:p>
          <a:p>
            <a:pPr marL="0" indent="0" algn="just">
              <a:buNone/>
            </a:pPr>
            <a:r>
              <a:rPr lang="en-US" sz="1800" b="0" i="0" dirty="0">
                <a:effectLst/>
                <a:latin typeface="Century Gothic" panose="020B0502020202020204" pitchFamily="34" charset="0"/>
              </a:rPr>
              <a:t>The sloth watching trail in Arenal is located 600 meters from the central park in La Fortuna Costa Rica, we have about 20 hectares area and a trail of approximately 2 km long.</a:t>
            </a:r>
          </a:p>
          <a:p>
            <a:pPr marL="0" indent="0" algn="just">
              <a:buNone/>
            </a:pPr>
            <a:r>
              <a:rPr lang="en-US" sz="1800" b="0" i="0" dirty="0">
                <a:effectLst/>
                <a:latin typeface="Century Gothic" panose="020B0502020202020204" pitchFamily="34" charset="0"/>
              </a:rPr>
              <a:t>Our guided hiking tour last one hour and a half, with the help of an expert guide you can get to see from 4 to 6 sloths in their own habitat, different species of birds, sometimes snakes, insects and frogs.</a:t>
            </a:r>
          </a:p>
          <a:p>
            <a:pPr marL="0" indent="0">
              <a:buNone/>
            </a:pPr>
            <a:endParaRPr lang="es-CR" sz="1700" dirty="0"/>
          </a:p>
        </p:txBody>
      </p:sp>
      <p:pic>
        <p:nvPicPr>
          <p:cNvPr id="9218" name="Picture 2" descr="Sloth Watching Trail">
            <a:extLst>
              <a:ext uri="{FF2B5EF4-FFF2-40B4-BE49-F238E27FC236}">
                <a16:creationId xmlns:a16="http://schemas.microsoft.com/office/drawing/2014/main" id="{37A04763-0D09-4DA9-9F59-5B9F964584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32" r="12674"/>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390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s-CR" sz="3200" dirty="0">
                <a:solidFill>
                  <a:schemeClr val="bg1"/>
                </a:solidFill>
              </a:rPr>
              <a:t>General </a:t>
            </a:r>
            <a:r>
              <a:rPr lang="en-US" altLang="es-CR" sz="3200" b="1" dirty="0">
                <a:solidFill>
                  <a:schemeClr val="bg1"/>
                </a:solidFill>
              </a:rPr>
              <a:t>Facts</a:t>
            </a:r>
            <a:endParaRPr lang="es-CR" sz="3200" b="1" dirty="0">
              <a:solidFill>
                <a:schemeClr val="bg1"/>
              </a:solidFill>
              <a:latin typeface="Century Gothic" panose="020B0502020202020204" pitchFamily="34" charset="0"/>
            </a:endParaRPr>
          </a:p>
        </p:txBody>
      </p:sp>
      <p:pic>
        <p:nvPicPr>
          <p:cNvPr id="7" name="6 Imagen" descr="Mapa para presentación - Verde Lima.png"/>
          <p:cNvPicPr>
            <a:picLocks noChangeAspect="1"/>
          </p:cNvPicPr>
          <p:nvPr/>
        </p:nvPicPr>
        <p:blipFill>
          <a:blip r:embed="rId2" cstate="print"/>
          <a:srcRect l="29525" r="31888" b="16175"/>
          <a:stretch>
            <a:fillRect/>
          </a:stretch>
        </p:blipFill>
        <p:spPr>
          <a:xfrm>
            <a:off x="0" y="1796806"/>
            <a:ext cx="4499992" cy="4224482"/>
          </a:xfrm>
          <a:prstGeom prst="rect">
            <a:avLst/>
          </a:prstGeom>
          <a:effectLst>
            <a:outerShdw blurRad="50800" dist="38100" dir="2700000" algn="tl" rotWithShape="0">
              <a:prstClr val="black">
                <a:alpha val="40000"/>
              </a:prstClr>
            </a:outerShdw>
          </a:effectLst>
        </p:spPr>
      </p:pic>
      <p:sp>
        <p:nvSpPr>
          <p:cNvPr id="18" name="17 Rectángulo"/>
          <p:cNvSpPr/>
          <p:nvPr/>
        </p:nvSpPr>
        <p:spPr>
          <a:xfrm>
            <a:off x="4837093" y="4581128"/>
            <a:ext cx="1031051" cy="369332"/>
          </a:xfrm>
          <a:prstGeom prst="rect">
            <a:avLst/>
          </a:prstGeom>
        </p:spPr>
        <p:txBody>
          <a:bodyPr wrap="none">
            <a:spAutoFit/>
          </a:bodyPr>
          <a:lstStyle/>
          <a:p>
            <a:r>
              <a:rPr lang="es-ES" altLang="es-CR" b="1" dirty="0">
                <a:solidFill>
                  <a:schemeClr val="bg1"/>
                </a:solidFill>
              </a:rPr>
              <a:t>25.58%</a:t>
            </a:r>
            <a:r>
              <a:rPr lang="es-ES" altLang="es-CR" dirty="0">
                <a:solidFill>
                  <a:schemeClr val="bg1"/>
                </a:solidFill>
              </a:rPr>
              <a:t> </a:t>
            </a:r>
            <a:endParaRPr lang="es-CR" dirty="0">
              <a:solidFill>
                <a:schemeClr val="bg1"/>
              </a:solidFill>
            </a:endParaRPr>
          </a:p>
        </p:txBody>
      </p:sp>
      <p:sp>
        <p:nvSpPr>
          <p:cNvPr id="8" name="7 Llamada con línea 1"/>
          <p:cNvSpPr/>
          <p:nvPr/>
        </p:nvSpPr>
        <p:spPr>
          <a:xfrm>
            <a:off x="4499992" y="1268760"/>
            <a:ext cx="4320480" cy="432048"/>
          </a:xfrm>
          <a:prstGeom prst="borderCallout1">
            <a:avLst>
              <a:gd name="adj1" fmla="val 45625"/>
              <a:gd name="adj2" fmla="val -270"/>
              <a:gd name="adj3" fmla="val 573517"/>
              <a:gd name="adj4" fmla="val -49508"/>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s-CR" dirty="0">
                <a:solidFill>
                  <a:schemeClr val="bg1"/>
                </a:solidFill>
              </a:rPr>
              <a:t>M</a:t>
            </a:r>
            <a:r>
              <a:rPr lang="en-US" altLang="es-CR" dirty="0">
                <a:solidFill>
                  <a:schemeClr val="bg1"/>
                </a:solidFill>
              </a:rPr>
              <a:t>ore than</a:t>
            </a:r>
            <a:r>
              <a:rPr lang="es-ES" altLang="es-CR" dirty="0">
                <a:solidFill>
                  <a:schemeClr val="bg1"/>
                </a:solidFill>
              </a:rPr>
              <a:t> 600 </a:t>
            </a:r>
            <a:r>
              <a:rPr lang="es-ES" altLang="es-CR" dirty="0" err="1">
                <a:solidFill>
                  <a:schemeClr val="bg1"/>
                </a:solidFill>
              </a:rPr>
              <a:t>Species</a:t>
            </a:r>
            <a:r>
              <a:rPr lang="es-ES" altLang="es-CR" dirty="0">
                <a:solidFill>
                  <a:schemeClr val="bg1"/>
                </a:solidFill>
              </a:rPr>
              <a:t> of plantas</a:t>
            </a:r>
            <a:endParaRPr lang="es-CR" dirty="0">
              <a:solidFill>
                <a:schemeClr val="bg1"/>
              </a:solidFill>
            </a:endParaRPr>
          </a:p>
        </p:txBody>
      </p:sp>
      <p:sp>
        <p:nvSpPr>
          <p:cNvPr id="9" name="8 Llamada con línea 1"/>
          <p:cNvSpPr/>
          <p:nvPr/>
        </p:nvSpPr>
        <p:spPr>
          <a:xfrm>
            <a:off x="4499992" y="1859226"/>
            <a:ext cx="4320480" cy="432048"/>
          </a:xfrm>
          <a:prstGeom prst="borderCallout1">
            <a:avLst>
              <a:gd name="adj1" fmla="val 42476"/>
              <a:gd name="adj2" fmla="val 1263"/>
              <a:gd name="adj3" fmla="val 437665"/>
              <a:gd name="adj4" fmla="val -49254"/>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230  </a:t>
            </a:r>
            <a:r>
              <a:rPr lang="es-ES" altLang="es-CR" dirty="0" err="1">
                <a:solidFill>
                  <a:schemeClr val="bg1"/>
                </a:solidFill>
              </a:rPr>
              <a:t>Species</a:t>
            </a:r>
            <a:r>
              <a:rPr lang="es-ES" altLang="es-CR" dirty="0">
                <a:solidFill>
                  <a:schemeClr val="bg1"/>
                </a:solidFill>
              </a:rPr>
              <a:t> </a:t>
            </a:r>
            <a:r>
              <a:rPr lang="en-US" altLang="es-CR" dirty="0">
                <a:solidFill>
                  <a:schemeClr val="bg1"/>
                </a:solidFill>
              </a:rPr>
              <a:t>of animals </a:t>
            </a:r>
            <a:endParaRPr lang="es-ES" altLang="es-CR" dirty="0">
              <a:solidFill>
                <a:schemeClr val="bg1"/>
              </a:solidFill>
            </a:endParaRPr>
          </a:p>
        </p:txBody>
      </p:sp>
      <p:sp>
        <p:nvSpPr>
          <p:cNvPr id="10" name="9 Llamada con línea 1"/>
          <p:cNvSpPr/>
          <p:nvPr/>
        </p:nvSpPr>
        <p:spPr>
          <a:xfrm>
            <a:off x="4499992" y="2449692"/>
            <a:ext cx="4320480" cy="432048"/>
          </a:xfrm>
          <a:prstGeom prst="borderCallout1">
            <a:avLst>
              <a:gd name="adj1" fmla="val 48985"/>
              <a:gd name="adj2" fmla="val -270"/>
              <a:gd name="adj3" fmla="val 303946"/>
              <a:gd name="adj4" fmla="val -49278"/>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760 </a:t>
            </a:r>
            <a:r>
              <a:rPr lang="es-ES" altLang="es-CR" dirty="0" err="1">
                <a:solidFill>
                  <a:schemeClr val="bg1"/>
                </a:solidFill>
              </a:rPr>
              <a:t>Species</a:t>
            </a:r>
            <a:r>
              <a:rPr lang="es-ES" altLang="es-CR" dirty="0">
                <a:solidFill>
                  <a:schemeClr val="bg1"/>
                </a:solidFill>
              </a:rPr>
              <a:t> of </a:t>
            </a:r>
            <a:r>
              <a:rPr lang="es-ES" altLang="es-CR" dirty="0" err="1">
                <a:solidFill>
                  <a:schemeClr val="bg1"/>
                </a:solidFill>
              </a:rPr>
              <a:t>birds</a:t>
            </a:r>
            <a:endParaRPr lang="es-ES" altLang="es-CR" dirty="0">
              <a:solidFill>
                <a:schemeClr val="bg1"/>
              </a:solidFill>
            </a:endParaRPr>
          </a:p>
        </p:txBody>
      </p:sp>
      <p:sp>
        <p:nvSpPr>
          <p:cNvPr id="11" name="10 Llamada con línea 1"/>
          <p:cNvSpPr/>
          <p:nvPr/>
        </p:nvSpPr>
        <p:spPr>
          <a:xfrm>
            <a:off x="4499992" y="3040158"/>
            <a:ext cx="4320480" cy="432048"/>
          </a:xfrm>
          <a:prstGeom prst="borderCallout1">
            <a:avLst>
              <a:gd name="adj1" fmla="val 53499"/>
              <a:gd name="adj2" fmla="val 822"/>
              <a:gd name="adj3" fmla="val 168849"/>
              <a:gd name="adj4" fmla="val -49341"/>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More than1300 </a:t>
            </a:r>
            <a:r>
              <a:rPr lang="es-ES" altLang="es-CR" dirty="0" err="1">
                <a:solidFill>
                  <a:schemeClr val="bg1"/>
                </a:solidFill>
              </a:rPr>
              <a:t>Species</a:t>
            </a:r>
            <a:r>
              <a:rPr lang="es-ES" altLang="es-CR" dirty="0">
                <a:solidFill>
                  <a:schemeClr val="bg1"/>
                </a:solidFill>
              </a:rPr>
              <a:t> de </a:t>
            </a:r>
            <a:r>
              <a:rPr lang="es-ES" altLang="es-CR" dirty="0" err="1">
                <a:solidFill>
                  <a:schemeClr val="bg1"/>
                </a:solidFill>
              </a:rPr>
              <a:t>tre</a:t>
            </a:r>
            <a:r>
              <a:rPr lang="es-ES" altLang="es-CR" sz="2000" dirty="0" err="1">
                <a:solidFill>
                  <a:schemeClr val="bg1"/>
                </a:solidFill>
              </a:rPr>
              <a:t>es</a:t>
            </a:r>
            <a:endParaRPr lang="es-ES" altLang="es-CR" sz="2000" dirty="0">
              <a:solidFill>
                <a:schemeClr val="bg1"/>
              </a:solidFill>
            </a:endParaRPr>
          </a:p>
        </p:txBody>
      </p:sp>
      <p:sp>
        <p:nvSpPr>
          <p:cNvPr id="12" name="11 Llamada con línea 1"/>
          <p:cNvSpPr/>
          <p:nvPr/>
        </p:nvSpPr>
        <p:spPr>
          <a:xfrm>
            <a:off x="4499992" y="3630624"/>
            <a:ext cx="4320480" cy="576064"/>
          </a:xfrm>
          <a:prstGeom prst="borderCallout1">
            <a:avLst>
              <a:gd name="adj1" fmla="val 54024"/>
              <a:gd name="adj2" fmla="val 737"/>
              <a:gd name="adj3" fmla="val 21937"/>
              <a:gd name="adj4" fmla="val -49359"/>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More than800 </a:t>
            </a:r>
            <a:r>
              <a:rPr lang="es-ES" altLang="es-CR" dirty="0" err="1">
                <a:solidFill>
                  <a:schemeClr val="bg1"/>
                </a:solidFill>
              </a:rPr>
              <a:t>Species</a:t>
            </a:r>
            <a:r>
              <a:rPr lang="es-ES" altLang="es-CR" dirty="0">
                <a:solidFill>
                  <a:schemeClr val="bg1"/>
                </a:solidFill>
              </a:rPr>
              <a:t> of </a:t>
            </a:r>
            <a:r>
              <a:rPr lang="es-ES" altLang="es-CR" dirty="0" err="1">
                <a:solidFill>
                  <a:schemeClr val="bg1"/>
                </a:solidFill>
              </a:rPr>
              <a:t>ferns</a:t>
            </a:r>
            <a:endParaRPr lang="es-ES" altLang="es-CR" dirty="0">
              <a:solidFill>
                <a:schemeClr val="bg1"/>
              </a:solidFill>
            </a:endParaRPr>
          </a:p>
        </p:txBody>
      </p:sp>
      <p:sp>
        <p:nvSpPr>
          <p:cNvPr id="14" name="13 Llamada con línea 1"/>
          <p:cNvSpPr/>
          <p:nvPr/>
        </p:nvSpPr>
        <p:spPr>
          <a:xfrm>
            <a:off x="4499992" y="4365104"/>
            <a:ext cx="4320480" cy="576000"/>
          </a:xfrm>
          <a:prstGeom prst="borderCallout1">
            <a:avLst>
              <a:gd name="adj1" fmla="val 58123"/>
              <a:gd name="adj2" fmla="val 1863"/>
              <a:gd name="adj3" fmla="val -102273"/>
              <a:gd name="adj4" fmla="val -49478"/>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More than1000 </a:t>
            </a:r>
            <a:r>
              <a:rPr lang="es-ES" altLang="es-CR" dirty="0" err="1">
                <a:solidFill>
                  <a:schemeClr val="bg1"/>
                </a:solidFill>
              </a:rPr>
              <a:t>Species</a:t>
            </a:r>
            <a:r>
              <a:rPr lang="es-ES" altLang="es-CR" dirty="0">
                <a:solidFill>
                  <a:schemeClr val="bg1"/>
                </a:solidFill>
              </a:rPr>
              <a:t> of </a:t>
            </a:r>
            <a:r>
              <a:rPr lang="es-ES" altLang="es-CR" dirty="0" err="1">
                <a:solidFill>
                  <a:schemeClr val="bg1"/>
                </a:solidFill>
              </a:rPr>
              <a:t>orchids</a:t>
            </a:r>
            <a:endParaRPr lang="es-ES" altLang="es-CR" dirty="0">
              <a:solidFill>
                <a:schemeClr val="bg1"/>
              </a:solidFill>
            </a:endParaRPr>
          </a:p>
        </p:txBody>
      </p:sp>
      <p:sp>
        <p:nvSpPr>
          <p:cNvPr id="13" name="12 Llamada con línea 1"/>
          <p:cNvSpPr/>
          <p:nvPr/>
        </p:nvSpPr>
        <p:spPr>
          <a:xfrm>
            <a:off x="4499992" y="5085184"/>
            <a:ext cx="4320480" cy="576000"/>
          </a:xfrm>
          <a:prstGeom prst="borderCallout1">
            <a:avLst>
              <a:gd name="adj1" fmla="val 56800"/>
              <a:gd name="adj2" fmla="val 981"/>
              <a:gd name="adj3" fmla="val -230596"/>
              <a:gd name="adj4" fmla="val -49301"/>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6% of </a:t>
            </a:r>
            <a:r>
              <a:rPr lang="es-ES" altLang="es-CR" dirty="0" err="1">
                <a:solidFill>
                  <a:schemeClr val="bg1"/>
                </a:solidFill>
              </a:rPr>
              <a:t>the</a:t>
            </a:r>
            <a:r>
              <a:rPr lang="es-ES" altLang="es-CR" dirty="0">
                <a:solidFill>
                  <a:schemeClr val="bg1"/>
                </a:solidFill>
              </a:rPr>
              <a:t> </a:t>
            </a:r>
            <a:r>
              <a:rPr lang="es-ES" altLang="es-CR" dirty="0" err="1">
                <a:solidFill>
                  <a:schemeClr val="bg1"/>
                </a:solidFill>
              </a:rPr>
              <a:t>world’s</a:t>
            </a:r>
            <a:r>
              <a:rPr lang="es-ES" altLang="es-CR" dirty="0">
                <a:solidFill>
                  <a:schemeClr val="bg1"/>
                </a:solidFill>
              </a:rPr>
              <a:t> </a:t>
            </a:r>
            <a:r>
              <a:rPr lang="es-ES" altLang="es-CR" dirty="0" err="1">
                <a:solidFill>
                  <a:schemeClr val="bg1"/>
                </a:solidFill>
              </a:rPr>
              <a:t>Biodiversity</a:t>
            </a:r>
            <a:endParaRPr lang="es-ES" altLang="es-CR" dirty="0">
              <a:solidFill>
                <a:schemeClr val="bg1"/>
              </a:solidFill>
            </a:endParaRPr>
          </a:p>
        </p:txBody>
      </p:sp>
      <p:sp>
        <p:nvSpPr>
          <p:cNvPr id="15" name="14 Llamada con línea 1"/>
          <p:cNvSpPr/>
          <p:nvPr/>
        </p:nvSpPr>
        <p:spPr>
          <a:xfrm>
            <a:off x="4499992" y="5805264"/>
            <a:ext cx="4320480" cy="576000"/>
          </a:xfrm>
          <a:prstGeom prst="borderCallout1">
            <a:avLst>
              <a:gd name="adj1" fmla="val 58123"/>
              <a:gd name="adj2" fmla="val 981"/>
              <a:gd name="adj3" fmla="val -357596"/>
              <a:gd name="adj4" fmla="val -49654"/>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pt-BR" altLang="es-CR" dirty="0">
                <a:solidFill>
                  <a:schemeClr val="bg1"/>
                </a:solidFill>
              </a:rPr>
              <a:t>25.58% </a:t>
            </a:r>
            <a:r>
              <a:rPr lang="pt-BR" altLang="es-CR" dirty="0" err="1">
                <a:solidFill>
                  <a:schemeClr val="bg1"/>
                </a:solidFill>
              </a:rPr>
              <a:t>of</a:t>
            </a:r>
            <a:r>
              <a:rPr lang="pt-BR" altLang="es-CR" dirty="0">
                <a:solidFill>
                  <a:schemeClr val="bg1"/>
                </a:solidFill>
              </a:rPr>
              <a:t> </a:t>
            </a:r>
            <a:r>
              <a:rPr lang="pt-BR" altLang="es-CR" dirty="0" err="1">
                <a:solidFill>
                  <a:schemeClr val="bg1"/>
                </a:solidFill>
              </a:rPr>
              <a:t>the</a:t>
            </a:r>
            <a:r>
              <a:rPr lang="pt-BR" altLang="es-CR" dirty="0">
                <a:solidFill>
                  <a:schemeClr val="bg1"/>
                </a:solidFill>
              </a:rPr>
              <a:t> </a:t>
            </a:r>
            <a:r>
              <a:rPr lang="pt-BR" altLang="es-CR" dirty="0" err="1">
                <a:solidFill>
                  <a:schemeClr val="bg1"/>
                </a:solidFill>
              </a:rPr>
              <a:t>Territory</a:t>
            </a:r>
            <a:r>
              <a:rPr lang="pt-BR" altLang="es-CR" dirty="0">
                <a:solidFill>
                  <a:schemeClr val="bg1"/>
                </a:solidFill>
              </a:rPr>
              <a:t> </a:t>
            </a:r>
            <a:r>
              <a:rPr lang="pt-BR" altLang="es-CR" dirty="0" err="1">
                <a:solidFill>
                  <a:schemeClr val="bg1"/>
                </a:solidFill>
              </a:rPr>
              <a:t>is</a:t>
            </a:r>
            <a:r>
              <a:rPr lang="pt-BR" altLang="es-CR" dirty="0">
                <a:solidFill>
                  <a:schemeClr val="bg1"/>
                </a:solidFill>
              </a:rPr>
              <a:t> </a:t>
            </a:r>
            <a:r>
              <a:rPr lang="pt-BR" altLang="es-CR" dirty="0" err="1">
                <a:solidFill>
                  <a:schemeClr val="bg1"/>
                </a:solidFill>
              </a:rPr>
              <a:t>protected</a:t>
            </a:r>
            <a:endParaRPr lang="pt-BR" altLang="es-CR" dirty="0">
              <a:solidFill>
                <a:schemeClr val="bg1"/>
              </a:solidFill>
            </a:endParaRPr>
          </a:p>
        </p:txBody>
      </p:sp>
      <p:sp>
        <p:nvSpPr>
          <p:cNvPr id="16" name="15 Elipse"/>
          <p:cNvSpPr/>
          <p:nvPr/>
        </p:nvSpPr>
        <p:spPr>
          <a:xfrm>
            <a:off x="2267744" y="3645024"/>
            <a:ext cx="216024" cy="21602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3982582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renal, Costa Rica&amp;#39;s Nayara Resort Opens Sloth Sanctuary - Costa Rica Star  News">
            <a:extLst>
              <a:ext uri="{FF2B5EF4-FFF2-40B4-BE49-F238E27FC236}">
                <a16:creationId xmlns:a16="http://schemas.microsoft.com/office/drawing/2014/main" id="{2DCE3996-B466-4744-8BAA-978506EEA80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31" r="1954"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072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renal, Costa Rica&amp;#39;s Nayara Resort Opens Sloth Sanctuary - Costa Rica Star  News">
            <a:extLst>
              <a:ext uri="{FF2B5EF4-FFF2-40B4-BE49-F238E27FC236}">
                <a16:creationId xmlns:a16="http://schemas.microsoft.com/office/drawing/2014/main" id="{DA730CDD-9BA2-4202-8E9A-F206DDA8B22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371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loth Experience and Hot Springs at Arenal Volcano from San José - Tourist  Journey">
            <a:extLst>
              <a:ext uri="{FF2B5EF4-FFF2-40B4-BE49-F238E27FC236}">
                <a16:creationId xmlns:a16="http://schemas.microsoft.com/office/drawing/2014/main" id="{2A59F8E1-49E9-4C6A-8D58-E04976383D4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449" r="1536"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155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8A7C86D7-378A-408E-BF36-0BC4A8186AF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
        <p:nvSpPr>
          <p:cNvPr id="7" name="22 Rectángulo">
            <a:extLst>
              <a:ext uri="{FF2B5EF4-FFF2-40B4-BE49-F238E27FC236}">
                <a16:creationId xmlns:a16="http://schemas.microsoft.com/office/drawing/2014/main" id="{B1DCE9B8-00C6-4C43-A9E2-8A9F5F82FD8B}"/>
              </a:ext>
            </a:extLst>
          </p:cNvPr>
          <p:cNvSpPr/>
          <p:nvPr/>
        </p:nvSpPr>
        <p:spPr>
          <a:xfrm>
            <a:off x="-3" y="260648"/>
            <a:ext cx="3563891"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4000" i="0" u="none" strike="noStrike" kern="1200" cap="none" spc="0" normalizeH="0" baseline="0" noProof="0" dirty="0">
                <a:ln>
                  <a:noFill/>
                </a:ln>
                <a:solidFill>
                  <a:prstClr val="white"/>
                </a:solidFill>
                <a:effectLst/>
                <a:uLnTx/>
                <a:uFillTx/>
                <a:latin typeface="Century Gothic" panose="020B0502020202020204" pitchFamily="34" charset="0"/>
              </a:rPr>
              <a:t>Club del Rio </a:t>
            </a:r>
            <a:endParaRPr kumimoji="0" lang="es-CR" sz="400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999663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grupo de personas en una balsa en el agua&#10;&#10;Descripción generada automáticamente">
            <a:extLst>
              <a:ext uri="{FF2B5EF4-FFF2-40B4-BE49-F238E27FC236}">
                <a16:creationId xmlns:a16="http://schemas.microsoft.com/office/drawing/2014/main" id="{9747CC17-1468-4F45-AF1A-4B5448D5E06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4199372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grupo de personas en una balsa en el río&#10;&#10;Descripción generada automáticamente">
            <a:extLst>
              <a:ext uri="{FF2B5EF4-FFF2-40B4-BE49-F238E27FC236}">
                <a16:creationId xmlns:a16="http://schemas.microsoft.com/office/drawing/2014/main" id="{18559A58-4660-41C5-96F5-DAF247BBFE2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4165620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a persona con una bicicleta&#10;&#10;Descripción generada automáticamente">
            <a:extLst>
              <a:ext uri="{FF2B5EF4-FFF2-40B4-BE49-F238E27FC236}">
                <a16:creationId xmlns:a16="http://schemas.microsoft.com/office/drawing/2014/main" id="{F0D35664-42EC-309F-BFF8-01EA91C7CB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1315573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a cascada de agua&#10;&#10;Descripción generada automáticamente">
            <a:extLst>
              <a:ext uri="{FF2B5EF4-FFF2-40B4-BE49-F238E27FC236}">
                <a16:creationId xmlns:a16="http://schemas.microsoft.com/office/drawing/2014/main" id="{6D5C2443-E3DA-4ABA-90BF-07E5487EE6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
          <a:stretch/>
        </p:blipFill>
        <p:spPr>
          <a:xfrm>
            <a:off x="20" y="1282"/>
            <a:ext cx="9143980" cy="6856718"/>
          </a:xfrm>
          <a:prstGeom prst="rect">
            <a:avLst/>
          </a:prstGeom>
        </p:spPr>
      </p:pic>
    </p:spTree>
    <p:extLst>
      <p:ext uri="{BB962C8B-B14F-4D97-AF65-F5344CB8AC3E}">
        <p14:creationId xmlns:p14="http://schemas.microsoft.com/office/powerpoint/2010/main" val="536103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a roca en un río&#10;&#10;Descripción generada automáticamente con confianza media">
            <a:extLst>
              <a:ext uri="{FF2B5EF4-FFF2-40B4-BE49-F238E27FC236}">
                <a16:creationId xmlns:a16="http://schemas.microsoft.com/office/drawing/2014/main" id="{F92B7293-CAF9-1D6E-8865-28285A7E26D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735895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caballo en un bosque&#10;&#10;Descripción generada automáticamente con confianza media">
            <a:extLst>
              <a:ext uri="{FF2B5EF4-FFF2-40B4-BE49-F238E27FC236}">
                <a16:creationId xmlns:a16="http://schemas.microsoft.com/office/drawing/2014/main" id="{6587AF0B-F3DD-4456-A7B8-962977BCE1F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279187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051720" y="5013176"/>
            <a:ext cx="4896544" cy="1623869"/>
          </a:xfrm>
          <a:prstGeom prst="rect">
            <a:avLst/>
          </a:prstGeom>
          <a:solidFill>
            <a:srgbClr val="DF2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5" name="4 CuadroTexto"/>
          <p:cNvSpPr txBox="1"/>
          <p:nvPr/>
        </p:nvSpPr>
        <p:spPr>
          <a:xfrm>
            <a:off x="1043608" y="2564904"/>
            <a:ext cx="184731" cy="369332"/>
          </a:xfrm>
          <a:prstGeom prst="rect">
            <a:avLst/>
          </a:prstGeom>
          <a:noFill/>
        </p:spPr>
        <p:txBody>
          <a:bodyPr wrap="none" rtlCol="0">
            <a:spAutoFit/>
          </a:bodyPr>
          <a:lstStyle/>
          <a:p>
            <a:endParaRPr lang="es-CR" dirty="0"/>
          </a:p>
        </p:txBody>
      </p:sp>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chemeClr val="bg1"/>
                </a:solidFill>
                <a:latin typeface="Century Gothic" panose="020B0502020202020204" pitchFamily="34" charset="0"/>
              </a:rPr>
              <a:t>Location</a:t>
            </a:r>
            <a:endParaRPr lang="es-CR" b="1" dirty="0">
              <a:solidFill>
                <a:schemeClr val="bg1"/>
              </a:solidFill>
              <a:latin typeface="Century Gothic" panose="020B0502020202020204" pitchFamily="34" charset="0"/>
            </a:endParaRPr>
          </a:p>
        </p:txBody>
      </p:sp>
      <p:pic>
        <p:nvPicPr>
          <p:cNvPr id="13" name="Picture 5" descr="Mapa-Mundial"/>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71599" y="984708"/>
            <a:ext cx="7693025" cy="402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2081808" y="5081204"/>
            <a:ext cx="5472608" cy="1477328"/>
          </a:xfrm>
          <a:prstGeom prst="rect">
            <a:avLst/>
          </a:prstGeom>
        </p:spPr>
        <p:txBody>
          <a:bodyPr wrap="square">
            <a:spAutoFit/>
          </a:bodyPr>
          <a:lstStyle/>
          <a:p>
            <a:pPr>
              <a:lnSpc>
                <a:spcPct val="70000"/>
              </a:lnSpc>
            </a:pPr>
            <a:r>
              <a:rPr lang="en-US" altLang="es-CR" sz="2000" b="1" dirty="0">
                <a:solidFill>
                  <a:schemeClr val="bg1"/>
                </a:solidFill>
                <a:latin typeface="Century Gothic" panose="020B0502020202020204" pitchFamily="34" charset="0"/>
              </a:rPr>
              <a:t>Central </a:t>
            </a:r>
            <a:r>
              <a:rPr lang="es-ES" altLang="es-CR" sz="2000" b="1" dirty="0">
                <a:solidFill>
                  <a:schemeClr val="bg1"/>
                </a:solidFill>
                <a:latin typeface="Century Gothic" panose="020B0502020202020204" pitchFamily="34" charset="0"/>
              </a:rPr>
              <a:t>Am</a:t>
            </a:r>
            <a:r>
              <a:rPr lang="en-US" altLang="es-CR" sz="2000" b="1" dirty="0" err="1">
                <a:solidFill>
                  <a:schemeClr val="bg1"/>
                </a:solidFill>
                <a:latin typeface="Century Gothic" panose="020B0502020202020204" pitchFamily="34" charset="0"/>
              </a:rPr>
              <a:t>erica</a:t>
            </a:r>
            <a:endParaRPr lang="es-ES" altLang="es-CR" sz="2000" b="1" dirty="0">
              <a:solidFill>
                <a:schemeClr val="bg1"/>
              </a:solidFill>
              <a:latin typeface="Century Gothic" panose="020B0502020202020204" pitchFamily="34" charset="0"/>
            </a:endParaRPr>
          </a:p>
          <a:p>
            <a:r>
              <a:rPr lang="es-ES" altLang="es-CR" sz="2000" dirty="0">
                <a:solidFill>
                  <a:schemeClr val="bg1"/>
                </a:solidFill>
                <a:latin typeface="Century Gothic" panose="020B0502020202020204" pitchFamily="34" charset="0"/>
              </a:rPr>
              <a:t>L</a:t>
            </a:r>
            <a:r>
              <a:rPr lang="es-CR" altLang="es-CR" sz="2000" dirty="0">
                <a:solidFill>
                  <a:schemeClr val="bg1"/>
                </a:solidFill>
                <a:latin typeface="Century Gothic" panose="020B0502020202020204" pitchFamily="34" charset="0"/>
              </a:rPr>
              <a:t>i</a:t>
            </a:r>
            <a:r>
              <a:rPr lang="es-ES" altLang="es-CR" sz="2000" dirty="0" err="1">
                <a:solidFill>
                  <a:schemeClr val="bg1"/>
                </a:solidFill>
                <a:latin typeface="Century Gothic" panose="020B0502020202020204" pitchFamily="34" charset="0"/>
              </a:rPr>
              <a:t>mit</a:t>
            </a:r>
            <a:r>
              <a:rPr lang="en-US" altLang="es-CR" sz="2000" dirty="0">
                <a:solidFill>
                  <a:schemeClr val="bg1"/>
                </a:solidFill>
                <a:latin typeface="Century Gothic" panose="020B0502020202020204" pitchFamily="34" charset="0"/>
              </a:rPr>
              <a:t>s</a:t>
            </a:r>
            <a:r>
              <a:rPr lang="es-ES" altLang="es-CR" sz="2000" dirty="0">
                <a:solidFill>
                  <a:schemeClr val="bg1"/>
                </a:solidFill>
                <a:latin typeface="Century Gothic" panose="020B0502020202020204" pitchFamily="34" charset="0"/>
              </a:rPr>
              <a:t>:</a:t>
            </a:r>
          </a:p>
          <a:p>
            <a:pPr>
              <a:lnSpc>
                <a:spcPct val="70000"/>
              </a:lnSpc>
            </a:pPr>
            <a:r>
              <a:rPr lang="es-ES" altLang="es-CR" sz="2000" b="1" dirty="0" err="1">
                <a:solidFill>
                  <a:schemeClr val="bg1"/>
                </a:solidFill>
                <a:latin typeface="Century Gothic" panose="020B0502020202020204" pitchFamily="34" charset="0"/>
              </a:rPr>
              <a:t>Nort</a:t>
            </a:r>
            <a:r>
              <a:rPr lang="en-US" altLang="es-CR" sz="2000" b="1" dirty="0">
                <a:solidFill>
                  <a:schemeClr val="bg1"/>
                </a:solidFill>
                <a:latin typeface="Century Gothic" panose="020B0502020202020204" pitchFamily="34" charset="0"/>
              </a:rPr>
              <a:t>h</a:t>
            </a:r>
            <a:r>
              <a:rPr lang="es-ES" altLang="es-CR" sz="2000" b="1" dirty="0">
                <a:solidFill>
                  <a:schemeClr val="bg1"/>
                </a:solidFill>
                <a:latin typeface="Century Gothic" panose="020B0502020202020204" pitchFamily="34" charset="0"/>
              </a:rPr>
              <a:t>: </a:t>
            </a:r>
            <a:r>
              <a:rPr lang="es-ES" altLang="es-CR" sz="2000" dirty="0">
                <a:solidFill>
                  <a:schemeClr val="bg1"/>
                </a:solidFill>
                <a:latin typeface="Century Gothic" panose="020B0502020202020204" pitchFamily="34" charset="0"/>
              </a:rPr>
              <a:t>Nicaragua.</a:t>
            </a:r>
          </a:p>
          <a:p>
            <a:pPr>
              <a:lnSpc>
                <a:spcPct val="70000"/>
              </a:lnSpc>
            </a:pPr>
            <a:r>
              <a:rPr lang="es-ES" altLang="es-CR" sz="2000" b="1" dirty="0">
                <a:solidFill>
                  <a:schemeClr val="bg1"/>
                </a:solidFill>
                <a:latin typeface="Century Gothic" panose="020B0502020202020204" pitchFamily="34" charset="0"/>
              </a:rPr>
              <a:t>S</a:t>
            </a:r>
            <a:r>
              <a:rPr lang="en-US" altLang="es-CR" sz="2000" b="1" dirty="0" err="1">
                <a:solidFill>
                  <a:schemeClr val="bg1"/>
                </a:solidFill>
                <a:latin typeface="Century Gothic" panose="020B0502020202020204" pitchFamily="34" charset="0"/>
              </a:rPr>
              <a:t>outh</a:t>
            </a:r>
            <a:r>
              <a:rPr lang="en-US" altLang="es-CR" sz="2000" b="1" dirty="0">
                <a:solidFill>
                  <a:schemeClr val="bg1"/>
                </a:solidFill>
                <a:latin typeface="Century Gothic" panose="020B0502020202020204" pitchFamily="34" charset="0"/>
              </a:rPr>
              <a:t>:</a:t>
            </a:r>
            <a:r>
              <a:rPr lang="es-ES" altLang="es-CR" sz="2000" b="1" dirty="0">
                <a:solidFill>
                  <a:schemeClr val="bg1"/>
                </a:solidFill>
                <a:latin typeface="Century Gothic" panose="020B0502020202020204" pitchFamily="34" charset="0"/>
              </a:rPr>
              <a:t> </a:t>
            </a:r>
            <a:r>
              <a:rPr lang="es-ES" altLang="es-CR" sz="2000" dirty="0">
                <a:solidFill>
                  <a:schemeClr val="bg1"/>
                </a:solidFill>
                <a:latin typeface="Century Gothic" panose="020B0502020202020204" pitchFamily="34" charset="0"/>
              </a:rPr>
              <a:t>Panamá.</a:t>
            </a:r>
          </a:p>
          <a:p>
            <a:pPr>
              <a:lnSpc>
                <a:spcPct val="70000"/>
              </a:lnSpc>
            </a:pPr>
            <a:r>
              <a:rPr lang="en-US" altLang="es-CR" sz="2000" b="1" dirty="0">
                <a:solidFill>
                  <a:schemeClr val="bg1"/>
                </a:solidFill>
                <a:latin typeface="Century Gothic" panose="020B0502020202020204" pitchFamily="34" charset="0"/>
              </a:rPr>
              <a:t>West</a:t>
            </a:r>
            <a:r>
              <a:rPr lang="es-ES" altLang="es-CR" sz="2000" b="1" dirty="0">
                <a:solidFill>
                  <a:schemeClr val="bg1"/>
                </a:solidFill>
                <a:latin typeface="Century Gothic" panose="020B0502020202020204" pitchFamily="34" charset="0"/>
              </a:rPr>
              <a:t>: </a:t>
            </a:r>
            <a:r>
              <a:rPr lang="en-US" altLang="es-CR" sz="2000" dirty="0">
                <a:solidFill>
                  <a:schemeClr val="bg1"/>
                </a:solidFill>
                <a:latin typeface="Century Gothic" panose="020B0502020202020204" pitchFamily="34" charset="0"/>
              </a:rPr>
              <a:t>Pacific</a:t>
            </a:r>
            <a:r>
              <a:rPr lang="en-US" altLang="es-CR" sz="2000" b="1" dirty="0">
                <a:solidFill>
                  <a:schemeClr val="bg1"/>
                </a:solidFill>
                <a:latin typeface="Century Gothic" panose="020B0502020202020204" pitchFamily="34" charset="0"/>
              </a:rPr>
              <a:t> </a:t>
            </a:r>
            <a:r>
              <a:rPr lang="es-ES" altLang="es-CR" sz="2000" dirty="0">
                <a:solidFill>
                  <a:schemeClr val="bg1"/>
                </a:solidFill>
                <a:latin typeface="Century Gothic" panose="020B0502020202020204" pitchFamily="34" charset="0"/>
              </a:rPr>
              <a:t>Ocean.</a:t>
            </a:r>
          </a:p>
          <a:p>
            <a:pPr>
              <a:lnSpc>
                <a:spcPct val="70000"/>
              </a:lnSpc>
            </a:pPr>
            <a:r>
              <a:rPr lang="en-US" altLang="es-CR" sz="2000" b="1" dirty="0">
                <a:solidFill>
                  <a:schemeClr val="bg1"/>
                </a:solidFill>
                <a:latin typeface="Century Gothic" panose="020B0502020202020204" pitchFamily="34" charset="0"/>
              </a:rPr>
              <a:t>East</a:t>
            </a:r>
            <a:r>
              <a:rPr lang="es-ES" altLang="es-CR" sz="2000" b="1" dirty="0">
                <a:solidFill>
                  <a:schemeClr val="bg1"/>
                </a:solidFill>
                <a:latin typeface="Century Gothic" panose="020B0502020202020204" pitchFamily="34" charset="0"/>
              </a:rPr>
              <a:t>: </a:t>
            </a:r>
            <a:r>
              <a:rPr lang="es-ES" altLang="es-CR" sz="2000" dirty="0">
                <a:solidFill>
                  <a:schemeClr val="bg1"/>
                </a:solidFill>
                <a:latin typeface="Century Gothic" panose="020B0502020202020204" pitchFamily="34" charset="0"/>
              </a:rPr>
              <a:t>Caribbean</a:t>
            </a:r>
            <a:r>
              <a:rPr lang="en-US" altLang="es-CR" sz="2000" b="1" dirty="0">
                <a:solidFill>
                  <a:schemeClr val="bg1"/>
                </a:solidFill>
                <a:latin typeface="Century Gothic" panose="020B0502020202020204" pitchFamily="34" charset="0"/>
              </a:rPr>
              <a:t> </a:t>
            </a:r>
            <a:r>
              <a:rPr lang="en-US" altLang="es-CR" sz="2000" dirty="0">
                <a:solidFill>
                  <a:schemeClr val="bg1"/>
                </a:solidFill>
                <a:latin typeface="Century Gothic" panose="020B0502020202020204" pitchFamily="34" charset="0"/>
              </a:rPr>
              <a:t>Sea</a:t>
            </a:r>
            <a:r>
              <a:rPr lang="es-ES" altLang="es-CR" sz="2000" dirty="0">
                <a:solidFill>
                  <a:schemeClr val="bg1"/>
                </a:solidFill>
                <a:latin typeface="Century Gothic" panose="020B0502020202020204" pitchFamily="34" charset="0"/>
              </a:rPr>
              <a:t>, </a:t>
            </a:r>
            <a:r>
              <a:rPr lang="en-US" altLang="es-CR" sz="2000" dirty="0">
                <a:solidFill>
                  <a:schemeClr val="bg1"/>
                </a:solidFill>
                <a:latin typeface="Century Gothic" panose="020B0502020202020204" pitchFamily="34" charset="0"/>
              </a:rPr>
              <a:t>Atlantic </a:t>
            </a:r>
            <a:r>
              <a:rPr lang="es-ES" altLang="es-CR" sz="2000" dirty="0">
                <a:solidFill>
                  <a:schemeClr val="bg1"/>
                </a:solidFill>
                <a:latin typeface="Century Gothic" panose="020B0502020202020204" pitchFamily="34" charset="0"/>
              </a:rPr>
              <a:t>Ocean.</a:t>
            </a:r>
          </a:p>
        </p:txBody>
      </p:sp>
    </p:spTree>
    <p:extLst>
      <p:ext uri="{BB962C8B-B14F-4D97-AF65-F5344CB8AC3E}">
        <p14:creationId xmlns:p14="http://schemas.microsoft.com/office/powerpoint/2010/main" val="3091977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3707907"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R" altLang="es-CR" sz="4000" dirty="0">
                <a:solidFill>
                  <a:schemeClr val="bg1"/>
                </a:solidFill>
                <a:latin typeface="+mn-lt"/>
              </a:rPr>
              <a:t>Mountain</a:t>
            </a:r>
            <a:r>
              <a:rPr lang="es-CR" altLang="es-CR" sz="4000" dirty="0">
                <a:solidFill>
                  <a:schemeClr val="bg1"/>
                </a:solidFill>
              </a:rPr>
              <a:t> </a:t>
            </a:r>
            <a:endParaRPr lang="es-CR" sz="4000" b="1" dirty="0">
              <a:solidFill>
                <a:schemeClr val="bg1"/>
              </a:solidFill>
              <a:latin typeface="Century Gothic" panose="020B0502020202020204" pitchFamily="34" charset="0"/>
            </a:endParaRPr>
          </a:p>
        </p:txBody>
      </p:sp>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22498"/>
          <a:stretch/>
        </p:blipFill>
        <p:spPr>
          <a:xfrm>
            <a:off x="2088232" y="1196752"/>
            <a:ext cx="5753863" cy="5457788"/>
          </a:xfrm>
          <a:prstGeom prst="rect">
            <a:avLst/>
          </a:prstGeom>
          <a:effectLst>
            <a:outerShdw blurRad="50800" dist="38100" dir="2700000" algn="tl" rotWithShape="0">
              <a:prstClr val="black">
                <a:alpha val="40000"/>
              </a:prstClr>
            </a:outerShdw>
          </a:effectLst>
        </p:spPr>
      </p:pic>
      <p:sp>
        <p:nvSpPr>
          <p:cNvPr id="6" name="5 Llamada con línea 1"/>
          <p:cNvSpPr/>
          <p:nvPr/>
        </p:nvSpPr>
        <p:spPr>
          <a:xfrm flipH="1">
            <a:off x="1475656" y="3925646"/>
            <a:ext cx="1751262" cy="288032"/>
          </a:xfrm>
          <a:prstGeom prst="borderCallout1">
            <a:avLst>
              <a:gd name="adj1" fmla="val 45625"/>
              <a:gd name="adj2" fmla="val -270"/>
              <a:gd name="adj3" fmla="val -368809"/>
              <a:gd name="adj4" fmla="val -43866"/>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2000" dirty="0">
                <a:solidFill>
                  <a:schemeClr val="bg1"/>
                </a:solidFill>
              </a:rPr>
              <a:t>Monteverde</a:t>
            </a:r>
          </a:p>
        </p:txBody>
      </p:sp>
      <p:sp>
        <p:nvSpPr>
          <p:cNvPr id="7" name="6 Elipse"/>
          <p:cNvSpPr/>
          <p:nvPr/>
        </p:nvSpPr>
        <p:spPr>
          <a:xfrm>
            <a:off x="3931960" y="2780928"/>
            <a:ext cx="108012" cy="10801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29285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7CD6E28B-920C-4E69-AEA4-80D8989D4B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4253738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921242-90E6-4C80-BB13-053CC7A94917}"/>
              </a:ext>
            </a:extLst>
          </p:cNvPr>
          <p:cNvSpPr>
            <a:spLocks noGrp="1"/>
          </p:cNvSpPr>
          <p:nvPr>
            <p:ph type="title"/>
          </p:nvPr>
        </p:nvSpPr>
        <p:spPr>
          <a:xfrm>
            <a:off x="457200" y="160337"/>
            <a:ext cx="8229600" cy="1143000"/>
          </a:xfrm>
        </p:spPr>
        <p:txBody>
          <a:bodyPr>
            <a:normAutofit/>
          </a:bodyPr>
          <a:lstStyle/>
          <a:p>
            <a:r>
              <a:rPr lang="en-US" sz="2400" b="1" i="0" dirty="0">
                <a:solidFill>
                  <a:srgbClr val="212529"/>
                </a:solidFill>
                <a:effectLst/>
                <a:latin typeface="Century Gothic" panose="020B0502020202020204" pitchFamily="34" charset="0"/>
              </a:rPr>
              <a:t>Lake Crossing Arenal – Monteverde</a:t>
            </a:r>
            <a:endParaRPr lang="es-CR" sz="2400" b="1" dirty="0">
              <a:latin typeface="Century Gothic" panose="020B0502020202020204" pitchFamily="34" charset="0"/>
            </a:endParaRPr>
          </a:p>
        </p:txBody>
      </p:sp>
      <p:sp>
        <p:nvSpPr>
          <p:cNvPr id="3" name="Marcador de contenido 2">
            <a:extLst>
              <a:ext uri="{FF2B5EF4-FFF2-40B4-BE49-F238E27FC236}">
                <a16:creationId xmlns:a16="http://schemas.microsoft.com/office/drawing/2014/main" id="{E0F3ED19-8CDE-4110-A235-1B2C14D30559}"/>
              </a:ext>
            </a:extLst>
          </p:cNvPr>
          <p:cNvSpPr>
            <a:spLocks noGrp="1"/>
          </p:cNvSpPr>
          <p:nvPr>
            <p:ph idx="1"/>
          </p:nvPr>
        </p:nvSpPr>
        <p:spPr>
          <a:xfrm>
            <a:off x="611560" y="1288504"/>
            <a:ext cx="7920880" cy="4525963"/>
          </a:xfrm>
        </p:spPr>
        <p:txBody>
          <a:bodyPr>
            <a:normAutofit/>
          </a:bodyPr>
          <a:lstStyle/>
          <a:p>
            <a:pPr marL="0" indent="0" algn="l">
              <a:buNone/>
            </a:pPr>
            <a:endParaRPr lang="en-US" sz="1800" b="0" i="0" dirty="0">
              <a:solidFill>
                <a:srgbClr val="1B1B1B"/>
              </a:solidFill>
              <a:effectLst/>
              <a:latin typeface="Century Gothic" panose="020B0502020202020204" pitchFamily="34" charset="0"/>
            </a:endParaRPr>
          </a:p>
          <a:p>
            <a:pPr marL="0" indent="0" algn="just">
              <a:buNone/>
            </a:pPr>
            <a:r>
              <a:rPr lang="en-US" sz="1800" b="0" i="0" dirty="0">
                <a:solidFill>
                  <a:srgbClr val="1B1B1B"/>
                </a:solidFill>
                <a:effectLst/>
                <a:latin typeface="Century Gothic" panose="020B0502020202020204" pitchFamily="34" charset="0"/>
              </a:rPr>
              <a:t>At 2:30 p.m. you will Travel between Arenal and Monteverde. You will be transferred by a vehicle to the lake and then board a boat for approximately one hour to take us across to Monteverde. This service is the fastest and a very scenic way to travel, where you can admire the beautiful views of all of the mountains, sky and the colossal Arenal volcano itself on our way across the lake. When you reach the other side of the lake, you will be picked up and driven to your hotel in Monteverde.</a:t>
            </a:r>
          </a:p>
          <a:p>
            <a:pPr marL="0" indent="0" algn="l">
              <a:buNone/>
            </a:pPr>
            <a:endParaRPr lang="en-US" sz="1800" b="0" i="0" dirty="0">
              <a:solidFill>
                <a:srgbClr val="1B1B1B"/>
              </a:solidFill>
              <a:effectLst/>
              <a:latin typeface="Century Gothic" panose="020B0502020202020204" pitchFamily="34" charset="0"/>
            </a:endParaRPr>
          </a:p>
          <a:p>
            <a:pPr marL="0" indent="0" algn="just">
              <a:buNone/>
            </a:pPr>
            <a:r>
              <a:rPr lang="en-US" sz="1800" b="0" i="0" dirty="0">
                <a:solidFill>
                  <a:srgbClr val="1B1B1B"/>
                </a:solidFill>
                <a:effectLst/>
                <a:latin typeface="Century Gothic" panose="020B0502020202020204" pitchFamily="34" charset="0"/>
              </a:rPr>
              <a:t>Monteverde is a place of cloud forests and coffee plantations, monkeys, mist, and friendly locals. The town of Santa Elena is small and quaint, filled with tasty restaurants and folksy artisan shops, while the nearby rainforest hosts a remarkable amount of biodiversity.</a:t>
            </a:r>
          </a:p>
          <a:p>
            <a:pPr marL="0" indent="0">
              <a:buNone/>
            </a:pPr>
            <a:endParaRPr lang="en-US" sz="3200" dirty="0">
              <a:effectLst/>
              <a:ea typeface="Calibri" panose="020F0502020204030204" pitchFamily="34" charset="0"/>
            </a:endParaRPr>
          </a:p>
          <a:p>
            <a:endParaRPr lang="es-CR" dirty="0"/>
          </a:p>
        </p:txBody>
      </p:sp>
    </p:spTree>
    <p:extLst>
      <p:ext uri="{BB962C8B-B14F-4D97-AF65-F5344CB8AC3E}">
        <p14:creationId xmlns:p14="http://schemas.microsoft.com/office/powerpoint/2010/main" val="1549907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barco en un lago&#10;&#10;Descripción generada automáticamente">
            <a:extLst>
              <a:ext uri="{FF2B5EF4-FFF2-40B4-BE49-F238E27FC236}">
                <a16:creationId xmlns:a16="http://schemas.microsoft.com/office/drawing/2014/main" id="{D61A77E1-400B-430B-8501-86741B8BDD6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17" r="21569" b="-1"/>
          <a:stretch/>
        </p:blipFill>
        <p:spPr>
          <a:xfrm>
            <a:off x="20" y="1282"/>
            <a:ext cx="9143980" cy="6856718"/>
          </a:xfrm>
          <a:prstGeom prst="rect">
            <a:avLst/>
          </a:prstGeom>
        </p:spPr>
      </p:pic>
    </p:spTree>
    <p:extLst>
      <p:ext uri="{BB962C8B-B14F-4D97-AF65-F5344CB8AC3E}">
        <p14:creationId xmlns:p14="http://schemas.microsoft.com/office/powerpoint/2010/main" val="2551504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 árbol sin hojas&#10;&#10;Descripción generada automáticamente con confianza baja">
            <a:extLst>
              <a:ext uri="{FF2B5EF4-FFF2-40B4-BE49-F238E27FC236}">
                <a16:creationId xmlns:a16="http://schemas.microsoft.com/office/drawing/2014/main" id="{AE4B91AF-97C3-7B04-FF57-D8B5F280027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61" r="10424" b="2"/>
          <a:stretch/>
        </p:blipFill>
        <p:spPr>
          <a:xfrm>
            <a:off x="17780" y="0"/>
            <a:ext cx="9143980" cy="6856718"/>
          </a:xfrm>
          <a:prstGeom prst="rect">
            <a:avLst/>
          </a:prstGeom>
        </p:spPr>
      </p:pic>
      <p:sp>
        <p:nvSpPr>
          <p:cNvPr id="2" name="22 Rectángulo">
            <a:extLst>
              <a:ext uri="{FF2B5EF4-FFF2-40B4-BE49-F238E27FC236}">
                <a16:creationId xmlns:a16="http://schemas.microsoft.com/office/drawing/2014/main" id="{69FF5EBE-6984-D48A-CA85-B2B4F9667D46}"/>
              </a:ext>
            </a:extLst>
          </p:cNvPr>
          <p:cNvSpPr/>
          <p:nvPr/>
        </p:nvSpPr>
        <p:spPr>
          <a:xfrm>
            <a:off x="-3" y="260648"/>
            <a:ext cx="6804251"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R" altLang="es-CR" sz="4000" dirty="0">
                <a:solidFill>
                  <a:schemeClr val="bg1"/>
                </a:solidFill>
                <a:latin typeface="+mn-lt"/>
              </a:rPr>
              <a:t>Senda Monteverde Hotel</a:t>
            </a:r>
            <a:endParaRPr lang="es-CR" sz="4000" dirty="0"/>
          </a:p>
        </p:txBody>
      </p:sp>
    </p:spTree>
    <p:extLst>
      <p:ext uri="{BB962C8B-B14F-4D97-AF65-F5344CB8AC3E}">
        <p14:creationId xmlns:p14="http://schemas.microsoft.com/office/powerpoint/2010/main" val="8536856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Cuarto de sala con muebles de madera&#10;&#10;Descripción generada automáticamente">
            <a:extLst>
              <a:ext uri="{FF2B5EF4-FFF2-40B4-BE49-F238E27FC236}">
                <a16:creationId xmlns:a16="http://schemas.microsoft.com/office/drawing/2014/main" id="{DF3BE337-D467-618E-0511-C5B2C11FEF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7181718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Cuarto de sala con muebles de madera&#10;&#10;Descripción generada automáticamente con confianza media">
            <a:extLst>
              <a:ext uri="{FF2B5EF4-FFF2-40B4-BE49-F238E27FC236}">
                <a16:creationId xmlns:a16="http://schemas.microsoft.com/office/drawing/2014/main" id="{04B89B66-4F69-4B7A-A910-52C1D394C41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20246718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Casa con arboles&#10;&#10;Descripción generada automáticamente con confianza media">
            <a:extLst>
              <a:ext uri="{FF2B5EF4-FFF2-40B4-BE49-F238E27FC236}">
                <a16:creationId xmlns:a16="http://schemas.microsoft.com/office/drawing/2014/main" id="{F6EDDB3E-A350-909D-5989-9B67F2D36FD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247400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Casa entre los árboles&#10;&#10;Descripción generada automáticamente con confianza media">
            <a:extLst>
              <a:ext uri="{FF2B5EF4-FFF2-40B4-BE49-F238E27FC236}">
                <a16:creationId xmlns:a16="http://schemas.microsoft.com/office/drawing/2014/main" id="{5D6DA43C-B63F-A112-031D-EEBDA0470D6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3071069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Marcador de contenido 6" descr="Recámara con muebles de madera&#10;&#10;Descripción generada automáticamente">
            <a:extLst>
              <a:ext uri="{FF2B5EF4-FFF2-40B4-BE49-F238E27FC236}">
                <a16:creationId xmlns:a16="http://schemas.microsoft.com/office/drawing/2014/main" id="{EDBA482E-AC47-282E-292F-C7B85E3C9BB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981995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altLang="es-CR" dirty="0">
                <a:solidFill>
                  <a:schemeClr val="bg1"/>
                </a:solidFill>
              </a:rPr>
              <a:t>Entra</a:t>
            </a:r>
            <a:r>
              <a:rPr lang="en-US" altLang="es-CR" dirty="0" err="1">
                <a:solidFill>
                  <a:schemeClr val="bg1"/>
                </a:solidFill>
              </a:rPr>
              <a:t>nce</a:t>
            </a:r>
            <a:r>
              <a:rPr lang="es-ES" altLang="es-CR" dirty="0">
                <a:solidFill>
                  <a:schemeClr val="bg1"/>
                </a:solidFill>
              </a:rPr>
              <a:t> </a:t>
            </a:r>
            <a:r>
              <a:rPr lang="es-ES" altLang="es-CR" dirty="0" err="1">
                <a:solidFill>
                  <a:schemeClr val="bg1"/>
                </a:solidFill>
              </a:rPr>
              <a:t>requirements</a:t>
            </a:r>
            <a:r>
              <a:rPr lang="en-US" altLang="es-CR" b="1" dirty="0">
                <a:solidFill>
                  <a:schemeClr val="bg1"/>
                </a:solidFill>
              </a:rPr>
              <a:t>:</a:t>
            </a:r>
            <a:endParaRPr lang="es-CR" b="1" dirty="0">
              <a:solidFill>
                <a:schemeClr val="bg1"/>
              </a:solidFill>
              <a:latin typeface="Century Gothic" panose="020B0502020202020204" pitchFamily="34" charset="0"/>
            </a:endParaRPr>
          </a:p>
        </p:txBody>
      </p:sp>
      <p:sp>
        <p:nvSpPr>
          <p:cNvPr id="13" name="12 Rectángulo"/>
          <p:cNvSpPr/>
          <p:nvPr/>
        </p:nvSpPr>
        <p:spPr>
          <a:xfrm>
            <a:off x="0" y="1202551"/>
            <a:ext cx="9144000" cy="3939540"/>
          </a:xfrm>
          <a:prstGeom prst="rect">
            <a:avLst/>
          </a:prstGeom>
        </p:spPr>
        <p:txBody>
          <a:bodyPr wrap="square">
            <a:spAutoFit/>
          </a:bodyPr>
          <a:lstStyle/>
          <a:p>
            <a:pPr marL="457200" indent="-457200">
              <a:buFont typeface="Arial" panose="020B0604020202020204" pitchFamily="34" charset="0"/>
              <a:buChar char="•"/>
            </a:pPr>
            <a:endParaRPr lang="en-US" altLang="es-CR" dirty="0">
              <a:highlight>
                <a:srgbClr val="FF0000"/>
              </a:highlight>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dirty="0"/>
              <a:t> </a:t>
            </a:r>
            <a:r>
              <a:rPr kumimoji="0" lang="en-US" altLang="es-CR" b="0" i="0" u="none" strike="noStrike" kern="1200" cap="none" spc="0" normalizeH="0" baseline="0" noProof="0" dirty="0">
                <a:ln>
                  <a:noFill/>
                </a:ln>
                <a:solidFill>
                  <a:prstClr val="black"/>
                </a:solidFill>
                <a:effectLst/>
                <a:uLnTx/>
                <a:uFillTx/>
                <a:ea typeface="+mn-ea"/>
                <a:cs typeface="+mn-cs"/>
              </a:rPr>
              <a:t>Passport valid for at least 6 months from your date of entry</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es-CR" b="0" i="0" u="none" strike="noStrike" kern="1200" cap="none" spc="0" normalizeH="0" baseline="0" noProof="0" dirty="0">
                <a:ln>
                  <a:noFill/>
                </a:ln>
                <a:solidFill>
                  <a:prstClr val="black"/>
                </a:solidFill>
                <a:effectLst/>
                <a:uLnTx/>
                <a:uFillTx/>
                <a:ea typeface="+mn-ea"/>
                <a:cs typeface="+mn-cs"/>
              </a:rPr>
              <a:t>Please check if clients require the Yellow Fever Vaccine to enter the country: </a:t>
            </a:r>
            <a:r>
              <a:rPr kumimoji="0" lang="en-US" altLang="es-CR" b="0" i="0" u="none" strike="noStrike" kern="1200" cap="none" spc="0" normalizeH="0" baseline="0" noProof="0" dirty="0">
                <a:ln>
                  <a:noFill/>
                </a:ln>
                <a:solidFill>
                  <a:prstClr val="black"/>
                </a:solidFill>
                <a:effectLst/>
                <a:uLnTx/>
                <a:uFillTx/>
                <a:ea typeface="+mn-ea"/>
                <a:cs typeface="+mn-cs"/>
                <a:hlinkClick r:id="rId2"/>
              </a:rPr>
              <a:t>Countries that require Yellow Fever Vaccine </a:t>
            </a:r>
            <a:endParaRPr kumimoji="0" lang="en-US" altLang="es-CR"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es-CR" b="0" i="0" u="none" strike="noStrike" kern="1200" cap="none" spc="0" normalizeH="0" baseline="0" noProof="0" dirty="0">
                <a:ln>
                  <a:noFill/>
                </a:ln>
                <a:solidFill>
                  <a:prstClr val="black"/>
                </a:solidFill>
                <a:effectLst/>
                <a:uLnTx/>
                <a:uFillTx/>
                <a:ea typeface="+mn-ea"/>
                <a:cs typeface="+mn-cs"/>
              </a:rPr>
              <a:t>Please check if you require a visa to enter Costa Rica using the following link </a:t>
            </a:r>
            <a:r>
              <a:rPr kumimoji="0" lang="en-US" altLang="es-CR" b="0" i="0" u="none" strike="noStrike" kern="1200" cap="none" spc="0" normalizeH="0" baseline="0" noProof="0" dirty="0">
                <a:ln>
                  <a:noFill/>
                </a:ln>
                <a:solidFill>
                  <a:prstClr val="black"/>
                </a:solidFill>
                <a:effectLst/>
                <a:uLnTx/>
                <a:uFillTx/>
                <a:ea typeface="+mn-ea"/>
                <a:cs typeface="+mn-cs"/>
                <a:hlinkClick r:id="rId3"/>
              </a:rPr>
              <a:t>https://migracion.go.cr/Paginas/Visas.aspx</a:t>
            </a:r>
            <a:r>
              <a:rPr kumimoji="0" lang="en-US" altLang="es-CR" b="0" i="0" u="none" strike="noStrike" kern="1200" cap="none" spc="0" normalizeH="0" baseline="0" noProof="0" dirty="0">
                <a:ln>
                  <a:noFill/>
                </a:ln>
                <a:solidFill>
                  <a:prstClr val="black"/>
                </a:solidFill>
                <a:effectLst/>
                <a:uLnTx/>
                <a:uFillTx/>
                <a:ea typeface="+mn-ea"/>
                <a:cs typeface="+mn-cs"/>
              </a:rPr>
              <a:t> </a:t>
            </a:r>
            <a:r>
              <a:rPr kumimoji="0" lang="en-US" altLang="es-CR" b="0" i="0" u="none" strike="noStrike" kern="1200" cap="none" spc="0" normalizeH="0" baseline="0" noProof="0" dirty="0">
                <a:ln>
                  <a:noFill/>
                </a:ln>
                <a:solidFill>
                  <a:prstClr val="black">
                    <a:lumMod val="75000"/>
                    <a:lumOff val="25000"/>
                  </a:prstClr>
                </a:solidFill>
                <a:effectLst/>
                <a:uLnTx/>
                <a:uFillTx/>
                <a:ea typeface="+mn-ea"/>
                <a:cs typeface="+mn-cs"/>
              </a:rPr>
              <a:t>  </a:t>
            </a:r>
            <a:endParaRPr kumimoji="0" lang="es-ES" altLang="es-CR" b="0" i="0" u="none" strike="noStrike" kern="1200" cap="none" spc="0" normalizeH="0" baseline="0" noProof="0" dirty="0">
              <a:ln>
                <a:noFill/>
              </a:ln>
              <a:solidFill>
                <a:prstClr val="black">
                  <a:lumMod val="75000"/>
                  <a:lumOff val="25000"/>
                </a:prstClr>
              </a:solidFill>
              <a:effectLst/>
              <a:uLnTx/>
              <a:uFillTx/>
              <a:ea typeface="+mn-ea"/>
              <a:cs typeface="+mn-cs"/>
            </a:endParaRPr>
          </a:p>
          <a:p>
            <a:r>
              <a:rPr lang="en-US" dirty="0"/>
              <a:t> </a:t>
            </a:r>
            <a:endParaRPr lang="es-CR" dirty="0"/>
          </a:p>
          <a:p>
            <a:endParaRPr lang="es-CR" dirty="0"/>
          </a:p>
          <a:p>
            <a:endParaRPr lang="es-CR" dirty="0"/>
          </a:p>
          <a:p>
            <a:endParaRPr lang="es-ES" altLang="es-CR" sz="2900" dirty="0">
              <a:solidFill>
                <a:schemeClr val="tx1">
                  <a:lumMod val="75000"/>
                  <a:lumOff val="25000"/>
                </a:schemeClr>
              </a:solidFill>
            </a:endParaRPr>
          </a:p>
          <a:p>
            <a:endParaRPr lang="es-ES" altLang="es-CR" sz="2900" dirty="0">
              <a:solidFill>
                <a:schemeClr val="tx1">
                  <a:lumMod val="75000"/>
                  <a:lumOff val="25000"/>
                </a:schemeClr>
              </a:solidFill>
            </a:endParaRPr>
          </a:p>
        </p:txBody>
      </p:sp>
      <p:pic>
        <p:nvPicPr>
          <p:cNvPr id="5" name="4 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5648" y="5107740"/>
            <a:ext cx="3168352" cy="17816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0694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descr="Casa en medio de campo&#10;&#10;Descripción generada automáticamente">
            <a:extLst>
              <a:ext uri="{FF2B5EF4-FFF2-40B4-BE49-F238E27FC236}">
                <a16:creationId xmlns:a16="http://schemas.microsoft.com/office/drawing/2014/main" id="{0DE761F7-B2C8-4D9C-977A-31EF6374F8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317" r="-1" b="-1"/>
          <a:stretch/>
        </p:blipFill>
        <p:spPr>
          <a:xfrm>
            <a:off x="20" y="1282"/>
            <a:ext cx="9143980" cy="6856718"/>
          </a:xfrm>
          <a:prstGeom prst="rect">
            <a:avLst/>
          </a:prstGeom>
        </p:spPr>
      </p:pic>
      <p:sp>
        <p:nvSpPr>
          <p:cNvPr id="12" name="22 Rectángulo">
            <a:extLst>
              <a:ext uri="{FF2B5EF4-FFF2-40B4-BE49-F238E27FC236}">
                <a16:creationId xmlns:a16="http://schemas.microsoft.com/office/drawing/2014/main" id="{6C4EEAD2-197E-4B32-AAE1-D581F174138B}"/>
              </a:ext>
            </a:extLst>
          </p:cNvPr>
          <p:cNvSpPr/>
          <p:nvPr/>
        </p:nvSpPr>
        <p:spPr>
          <a:xfrm>
            <a:off x="-3" y="260648"/>
            <a:ext cx="2267747"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R" sz="3200" b="0" i="0" u="none" strike="noStrike" kern="1200" cap="none" spc="0" normalizeH="0" baseline="0" noProof="0" dirty="0" err="1">
                <a:ln>
                  <a:noFill/>
                </a:ln>
                <a:solidFill>
                  <a:prstClr val="white"/>
                </a:solidFill>
                <a:effectLst/>
                <a:uLnTx/>
                <a:uFillTx/>
                <a:latin typeface="Century Gothic"/>
                <a:ea typeface="+mn-ea"/>
                <a:cs typeface="+mn-cs"/>
              </a:rPr>
              <a:t>Sky</a:t>
            </a:r>
            <a:r>
              <a:rPr kumimoji="0" lang="es-CR" sz="3200" b="0" i="0" u="none" strike="noStrike" kern="1200" cap="none" spc="0" normalizeH="0" baseline="0" noProof="0" dirty="0">
                <a:ln>
                  <a:noFill/>
                </a:ln>
                <a:solidFill>
                  <a:prstClr val="white"/>
                </a:solidFill>
                <a:effectLst/>
                <a:uLnTx/>
                <a:uFillTx/>
                <a:latin typeface="Century Gothic"/>
                <a:ea typeface="+mn-ea"/>
                <a:cs typeface="+mn-cs"/>
              </a:rPr>
              <a:t> </a:t>
            </a:r>
            <a:r>
              <a:rPr kumimoji="0" lang="es-CR" sz="3200" b="0" i="0" u="none" strike="noStrike" kern="1200" cap="none" spc="0" normalizeH="0" baseline="0" noProof="0" dirty="0" err="1">
                <a:ln>
                  <a:noFill/>
                </a:ln>
                <a:solidFill>
                  <a:prstClr val="white"/>
                </a:solidFill>
                <a:effectLst/>
                <a:uLnTx/>
                <a:uFillTx/>
                <a:latin typeface="Century Gothic"/>
                <a:ea typeface="+mn-ea"/>
                <a:cs typeface="+mn-cs"/>
              </a:rPr>
              <a:t>Tram</a:t>
            </a:r>
            <a:r>
              <a:rPr kumimoji="0" lang="es-CR" sz="3200" b="0" i="0" u="none" strike="noStrike" kern="1200" cap="none" spc="0" normalizeH="0" baseline="0" noProof="0" dirty="0">
                <a:ln>
                  <a:noFill/>
                </a:ln>
                <a:solidFill>
                  <a:prstClr val="white"/>
                </a:solidFill>
                <a:effectLst/>
                <a:uLnTx/>
                <a:uFillTx/>
                <a:latin typeface="Century Gothic"/>
                <a:ea typeface="+mn-ea"/>
                <a:cs typeface="+mn-cs"/>
              </a:rPr>
              <a:t> </a:t>
            </a:r>
          </a:p>
        </p:txBody>
      </p:sp>
    </p:spTree>
    <p:extLst>
      <p:ext uri="{BB962C8B-B14F-4D97-AF65-F5344CB8AC3E}">
        <p14:creationId xmlns:p14="http://schemas.microsoft.com/office/powerpoint/2010/main" val="1128875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D35D7D1A-FD4D-4A41-882E-44CDE2AC1B0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0985"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22 Rectángulo">
            <a:extLst>
              <a:ext uri="{FF2B5EF4-FFF2-40B4-BE49-F238E27FC236}">
                <a16:creationId xmlns:a16="http://schemas.microsoft.com/office/drawing/2014/main" id="{647196AA-65B3-4BD7-BC8B-E708A9CCB8F8}"/>
              </a:ext>
            </a:extLst>
          </p:cNvPr>
          <p:cNvSpPr/>
          <p:nvPr/>
        </p:nvSpPr>
        <p:spPr>
          <a:xfrm>
            <a:off x="-3" y="260648"/>
            <a:ext cx="2267747"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R" sz="3200" b="0" i="0" u="none" strike="noStrike" kern="1200" cap="none" spc="0" normalizeH="0" baseline="0" noProof="0" dirty="0" err="1">
                <a:ln>
                  <a:noFill/>
                </a:ln>
                <a:solidFill>
                  <a:prstClr val="white"/>
                </a:solidFill>
                <a:effectLst/>
                <a:uLnTx/>
                <a:uFillTx/>
                <a:latin typeface="Century Gothic"/>
                <a:ea typeface="+mn-ea"/>
                <a:cs typeface="+mn-cs"/>
              </a:rPr>
              <a:t>Sky</a:t>
            </a:r>
            <a:r>
              <a:rPr kumimoji="0" lang="es-CR" sz="3200" b="0" i="0" u="none" strike="noStrike" kern="1200" cap="none" spc="0" normalizeH="0" baseline="0" noProof="0" dirty="0">
                <a:ln>
                  <a:noFill/>
                </a:ln>
                <a:solidFill>
                  <a:prstClr val="white"/>
                </a:solidFill>
                <a:effectLst/>
                <a:uLnTx/>
                <a:uFillTx/>
                <a:latin typeface="Century Gothic"/>
                <a:ea typeface="+mn-ea"/>
                <a:cs typeface="+mn-cs"/>
              </a:rPr>
              <a:t> Trek </a:t>
            </a:r>
          </a:p>
        </p:txBody>
      </p:sp>
      <p:sp>
        <p:nvSpPr>
          <p:cNvPr id="5" name="CuadroTexto 4">
            <a:extLst>
              <a:ext uri="{FF2B5EF4-FFF2-40B4-BE49-F238E27FC236}">
                <a16:creationId xmlns:a16="http://schemas.microsoft.com/office/drawing/2014/main" id="{BB118D8F-97F5-4C12-A6BD-0FF6E082EAA5}"/>
              </a:ext>
            </a:extLst>
          </p:cNvPr>
          <p:cNvSpPr txBox="1"/>
          <p:nvPr/>
        </p:nvSpPr>
        <p:spPr>
          <a:xfrm>
            <a:off x="2168128" y="3244334"/>
            <a:ext cx="4650580" cy="369332"/>
          </a:xfrm>
          <a:prstGeom prst="rect">
            <a:avLst/>
          </a:prstGeom>
          <a:noFill/>
        </p:spPr>
        <p:txBody>
          <a:bodyPr wrap="square">
            <a:spAutoFit/>
          </a:bodyPr>
          <a:lstStyle/>
          <a:p>
            <a:r>
              <a:rPr lang="en-US" sz="1800" dirty="0">
                <a:effectLst/>
                <a:latin typeface="FuturaStd-CondensedLight"/>
                <a:ea typeface="Calibri" panose="020F0502020204030204" pitchFamily="34" charset="0"/>
                <a:cs typeface="FuturaStd-CondensedLight"/>
              </a:rPr>
              <a:t>ó</a:t>
            </a:r>
            <a:endParaRPr lang="es-CR" dirty="0"/>
          </a:p>
        </p:txBody>
      </p:sp>
    </p:spTree>
    <p:extLst>
      <p:ext uri="{BB962C8B-B14F-4D97-AF65-F5344CB8AC3E}">
        <p14:creationId xmlns:p14="http://schemas.microsoft.com/office/powerpoint/2010/main" val="12698674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a persona hablando por telefono&#10;&#10;Descripción generada automáticamente con confianza baja">
            <a:extLst>
              <a:ext uri="{FF2B5EF4-FFF2-40B4-BE49-F238E27FC236}">
                <a16:creationId xmlns:a16="http://schemas.microsoft.com/office/drawing/2014/main" id="{0C1C6BC8-2FCC-F038-AF5A-DFADC4A4CF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17" r="7868" b="2"/>
          <a:stretch/>
        </p:blipFill>
        <p:spPr>
          <a:xfrm>
            <a:off x="20" y="1282"/>
            <a:ext cx="9143980" cy="6856718"/>
          </a:xfrm>
          <a:prstGeom prst="rect">
            <a:avLst/>
          </a:prstGeom>
        </p:spPr>
      </p:pic>
    </p:spTree>
    <p:extLst>
      <p:ext uri="{BB962C8B-B14F-4D97-AF65-F5344CB8AC3E}">
        <p14:creationId xmlns:p14="http://schemas.microsoft.com/office/powerpoint/2010/main" val="6831093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Tren pasando por un puente&#10;&#10;Descripción generada automáticamente">
            <a:extLst>
              <a:ext uri="{FF2B5EF4-FFF2-40B4-BE49-F238E27FC236}">
                <a16:creationId xmlns:a16="http://schemas.microsoft.com/office/drawing/2014/main" id="{2079B927-CA50-3F33-EC3A-50ACED303C7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388" r="2929" b="-1"/>
          <a:stretch/>
        </p:blipFill>
        <p:spPr>
          <a:xfrm>
            <a:off x="20" y="1282"/>
            <a:ext cx="9143980" cy="6856718"/>
          </a:xfrm>
          <a:prstGeom prst="rect">
            <a:avLst/>
          </a:prstGeom>
        </p:spPr>
      </p:pic>
    </p:spTree>
    <p:extLst>
      <p:ext uri="{BB962C8B-B14F-4D97-AF65-F5344CB8AC3E}">
        <p14:creationId xmlns:p14="http://schemas.microsoft.com/office/powerpoint/2010/main" val="11342529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pájaro sobre una rama verde&#10;&#10;Descripción generada automáticamente">
            <a:extLst>
              <a:ext uri="{FF2B5EF4-FFF2-40B4-BE49-F238E27FC236}">
                <a16:creationId xmlns:a16="http://schemas.microsoft.com/office/drawing/2014/main" id="{DCCF0551-0D1C-4CF1-8590-D382958D18F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31146427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anta Elena Cloud Forest Reserve | Q COSTA RICA">
            <a:extLst>
              <a:ext uri="{FF2B5EF4-FFF2-40B4-BE49-F238E27FC236}">
                <a16:creationId xmlns:a16="http://schemas.microsoft.com/office/drawing/2014/main" id="{322F2F49-8082-476D-B073-E0E8CEE05D6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07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R" altLang="es-CR" sz="4000" b="0" i="0" u="none" strike="noStrike" kern="1200" cap="none" spc="0" normalizeH="0" baseline="0" noProof="0" dirty="0">
                <a:ln>
                  <a:noFill/>
                </a:ln>
                <a:solidFill>
                  <a:prstClr val="white"/>
                </a:solidFill>
                <a:effectLst/>
                <a:uLnTx/>
                <a:uFillTx/>
                <a:latin typeface="Calibri"/>
                <a:ea typeface="+mj-ea"/>
                <a:cs typeface="+mj-cs"/>
              </a:rPr>
              <a:t>Central </a:t>
            </a:r>
            <a:r>
              <a:rPr kumimoji="0" lang="es-CR" altLang="es-CR" sz="4000" b="0" i="0" u="none" strike="noStrike" kern="1200" cap="none" spc="0" normalizeH="0" baseline="0" noProof="0" dirty="0" err="1">
                <a:ln>
                  <a:noFill/>
                </a:ln>
                <a:solidFill>
                  <a:prstClr val="white"/>
                </a:solidFill>
                <a:effectLst/>
                <a:uLnTx/>
                <a:uFillTx/>
                <a:latin typeface="Calibri"/>
                <a:ea typeface="+mj-ea"/>
                <a:cs typeface="+mj-cs"/>
              </a:rPr>
              <a:t>Pacific</a:t>
            </a:r>
            <a:endParaRPr kumimoji="0" 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 name="3 Imag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7032" y="980728"/>
            <a:ext cx="6017335" cy="5813601"/>
          </a:xfrm>
          <a:prstGeom prst="rect">
            <a:avLst/>
          </a:prstGeom>
          <a:ln>
            <a:noFill/>
          </a:ln>
          <a:effectLst>
            <a:outerShdw blurRad="50800" dist="38100" dir="2700000" algn="tl" rotWithShape="0">
              <a:prstClr val="black">
                <a:alpha val="40000"/>
              </a:prstClr>
            </a:outerShdw>
          </a:effectLst>
        </p:spPr>
      </p:pic>
      <p:sp>
        <p:nvSpPr>
          <p:cNvPr id="15" name="14 Llamada con línea 1"/>
          <p:cNvSpPr/>
          <p:nvPr/>
        </p:nvSpPr>
        <p:spPr>
          <a:xfrm>
            <a:off x="2987824" y="4570250"/>
            <a:ext cx="1764625" cy="288032"/>
          </a:xfrm>
          <a:prstGeom prst="borderCallout1">
            <a:avLst>
              <a:gd name="adj1" fmla="val 45625"/>
              <a:gd name="adj2" fmla="val -270"/>
              <a:gd name="adj3" fmla="val -102592"/>
              <a:gd name="adj4" fmla="val 116297"/>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Manuel Antonio</a:t>
            </a:r>
            <a:endParaRPr kumimoji="0" lang="es-CR"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15 Elipse"/>
          <p:cNvSpPr/>
          <p:nvPr/>
        </p:nvSpPr>
        <p:spPr>
          <a:xfrm flipH="1">
            <a:off x="5015166" y="4196208"/>
            <a:ext cx="108012" cy="108012"/>
          </a:xfrm>
          <a:prstGeom prst="ellipse">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248353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541"/>
          <a:stretch/>
        </p:blipFill>
        <p:spPr bwMode="auto">
          <a:xfrm>
            <a:off x="1" y="-174171"/>
            <a:ext cx="9144000" cy="7032171"/>
          </a:xfrm>
          <a:prstGeom prst="rect">
            <a:avLst/>
          </a:prstGeom>
          <a:noFill/>
          <a:extLst>
            <a:ext uri="{909E8E84-426E-40DD-AFC4-6F175D3DCCD1}">
              <a14:hiddenFill xmlns:a14="http://schemas.microsoft.com/office/drawing/2010/main">
                <a:solidFill>
                  <a:srgbClr val="FFFFFF"/>
                </a:solidFill>
              </a14:hiddenFill>
            </a:ext>
          </a:extLst>
        </p:spPr>
      </p:pic>
      <p:sp>
        <p:nvSpPr>
          <p:cNvPr id="2" name="22 Rectángulo">
            <a:extLst>
              <a:ext uri="{FF2B5EF4-FFF2-40B4-BE49-F238E27FC236}">
                <a16:creationId xmlns:a16="http://schemas.microsoft.com/office/drawing/2014/main" id="{51DF7B5C-AE26-50E2-2B18-EC87C1CB5410}"/>
              </a:ext>
            </a:extLst>
          </p:cNvPr>
          <p:cNvSpPr/>
          <p:nvPr/>
        </p:nvSpPr>
        <p:spPr>
          <a:xfrm>
            <a:off x="-3" y="260648"/>
            <a:ext cx="6804251"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R" altLang="es-CR" sz="4000" dirty="0">
                <a:solidFill>
                  <a:schemeClr val="bg1"/>
                </a:solidFill>
                <a:latin typeface="+mn-lt"/>
              </a:rPr>
              <a:t>Parador Hotel</a:t>
            </a:r>
            <a:endParaRPr lang="es-CR" sz="4000" dirty="0"/>
          </a:p>
        </p:txBody>
      </p:sp>
    </p:spTree>
    <p:extLst>
      <p:ext uri="{BB962C8B-B14F-4D97-AF65-F5344CB8AC3E}">
        <p14:creationId xmlns:p14="http://schemas.microsoft.com/office/powerpoint/2010/main" val="41113128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D6BE7D-D7B3-4110-B6FF-92CC6126C45A}"/>
              </a:ext>
            </a:extLst>
          </p:cNvPr>
          <p:cNvSpPr>
            <a:spLocks noGrp="1"/>
          </p:cNvSpPr>
          <p:nvPr>
            <p:ph type="title"/>
          </p:nvPr>
        </p:nvSpPr>
        <p:spPr>
          <a:xfrm>
            <a:off x="457200" y="0"/>
            <a:ext cx="8229600" cy="1143000"/>
          </a:xfrm>
        </p:spPr>
        <p:txBody>
          <a:bodyPr>
            <a:normAutofit/>
          </a:bodyPr>
          <a:lstStyle/>
          <a:p>
            <a:r>
              <a:rPr lang="es-CR" sz="2800" b="1" dirty="0"/>
              <a:t>Hotel Parador</a:t>
            </a:r>
          </a:p>
        </p:txBody>
      </p:sp>
      <p:sp>
        <p:nvSpPr>
          <p:cNvPr id="3" name="Marcador de contenido 2">
            <a:extLst>
              <a:ext uri="{FF2B5EF4-FFF2-40B4-BE49-F238E27FC236}">
                <a16:creationId xmlns:a16="http://schemas.microsoft.com/office/drawing/2014/main" id="{D8B33F5C-C39A-4E07-BC1E-3D502620FF5B}"/>
              </a:ext>
            </a:extLst>
          </p:cNvPr>
          <p:cNvSpPr>
            <a:spLocks noGrp="1"/>
          </p:cNvSpPr>
          <p:nvPr>
            <p:ph idx="1"/>
          </p:nvPr>
        </p:nvSpPr>
        <p:spPr>
          <a:xfrm>
            <a:off x="827584" y="1484784"/>
            <a:ext cx="7416824" cy="3744416"/>
          </a:xfrm>
        </p:spPr>
        <p:txBody>
          <a:bodyPr>
            <a:noAutofit/>
          </a:bodyPr>
          <a:lstStyle/>
          <a:p>
            <a:pPr marL="0" indent="0" algn="just">
              <a:buNone/>
            </a:pPr>
            <a:r>
              <a:rPr lang="en-US" sz="1800" dirty="0">
                <a:latin typeface="Century Gothic" panose="020B0502020202020204" pitchFamily="34" charset="0"/>
              </a:rPr>
              <a:t>Introducing Parador Resort &amp; Spa, a place where Green is more than just a color. The resort is considered a one-of-a-kind, from its elegant Mediterranean-inspired architecture, its lush tropical garden, to the staggering panoramic Pacific Ocean views. With 129 rooms and suites, Parador Resort &amp; Spa offers all the amenities expected for a four-star resort, while maintaining an intimate, serene atmosphere.</a:t>
            </a:r>
            <a:endParaRPr lang="es-CR" sz="1800" dirty="0">
              <a:latin typeface="Century Gothic" panose="020B0502020202020204" pitchFamily="34" charset="0"/>
            </a:endParaRPr>
          </a:p>
          <a:p>
            <a:pPr marL="0" indent="0" algn="just">
              <a:buNone/>
            </a:pPr>
            <a:endParaRPr lang="es-CR" sz="1800" dirty="0">
              <a:latin typeface="Century Gothic" panose="020B0502020202020204" pitchFamily="34" charset="0"/>
            </a:endParaRPr>
          </a:p>
          <a:p>
            <a:pPr marL="0" indent="0" algn="just">
              <a:buNone/>
            </a:pPr>
            <a:r>
              <a:rPr lang="es-CR" sz="1800" dirty="0">
                <a:latin typeface="Century Gothic" panose="020B0502020202020204" pitchFamily="34" charset="0"/>
              </a:rPr>
              <a:t>Dinner at </a:t>
            </a:r>
            <a:r>
              <a:rPr lang="es-CR" sz="1800" dirty="0" err="1">
                <a:latin typeface="Century Gothic" panose="020B0502020202020204" pitchFamily="34" charset="0"/>
              </a:rPr>
              <a:t>leisure</a:t>
            </a:r>
            <a:r>
              <a:rPr lang="es-CR" sz="1800" dirty="0">
                <a:latin typeface="Century Gothic" panose="020B0502020202020204" pitchFamily="34" charset="0"/>
              </a:rPr>
              <a:t> </a:t>
            </a:r>
          </a:p>
          <a:p>
            <a:pPr marL="0" indent="0" algn="just">
              <a:buNone/>
            </a:pPr>
            <a:endParaRPr lang="en-US" sz="1800" b="1" dirty="0">
              <a:latin typeface="Century Gothic" panose="020B0502020202020204" pitchFamily="34" charset="0"/>
            </a:endParaRPr>
          </a:p>
          <a:p>
            <a:pPr marL="0" indent="0" algn="just">
              <a:buNone/>
            </a:pPr>
            <a:r>
              <a:rPr lang="en-US" sz="1800" b="1" dirty="0">
                <a:latin typeface="Century Gothic" panose="020B0502020202020204" pitchFamily="34" charset="0"/>
              </a:rPr>
              <a:t>Overnight at Hotel Parador “Vista Suite”  </a:t>
            </a:r>
            <a:endParaRPr lang="es-CR" sz="1800" dirty="0">
              <a:latin typeface="Century Gothic" panose="020B0502020202020204" pitchFamily="34" charset="0"/>
            </a:endParaRPr>
          </a:p>
          <a:p>
            <a:pPr marL="0" indent="0" algn="just">
              <a:buNone/>
            </a:pPr>
            <a:endParaRPr lang="es-CR" sz="1800" dirty="0">
              <a:latin typeface="Century Gothic" panose="020B0502020202020204" pitchFamily="34" charset="0"/>
            </a:endParaRPr>
          </a:p>
          <a:p>
            <a:pPr marL="0" indent="0" algn="just">
              <a:buNone/>
            </a:pPr>
            <a:endParaRPr lang="es-CR" sz="1800" dirty="0"/>
          </a:p>
          <a:p>
            <a:pPr marL="0" indent="0" algn="just">
              <a:buNone/>
            </a:pPr>
            <a:endParaRPr lang="es-CR" sz="1800" dirty="0"/>
          </a:p>
          <a:p>
            <a:pPr marL="0" indent="0" algn="just">
              <a:buNone/>
            </a:pPr>
            <a:endParaRPr lang="es-CR" sz="1800" dirty="0"/>
          </a:p>
        </p:txBody>
      </p:sp>
    </p:spTree>
    <p:extLst>
      <p:ext uri="{BB962C8B-B14F-4D97-AF65-F5344CB8AC3E}">
        <p14:creationId xmlns:p14="http://schemas.microsoft.com/office/powerpoint/2010/main" val="5851246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7170" name="Picture 2" descr="Z:\BANCO DE FOTOS\Fotos Varias Genericas\Parques Nacionales\Manuel Antonio\Aerea Manuel Antonio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509" y="-77063"/>
            <a:ext cx="9252520" cy="693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776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s-CR" sz="4000" dirty="0">
                <a:solidFill>
                  <a:schemeClr val="bg1"/>
                </a:solidFill>
                <a:latin typeface="Century Gothic" panose="020B0502020202020204" pitchFamily="34" charset="0"/>
              </a:rPr>
              <a:t>International</a:t>
            </a:r>
            <a:r>
              <a:rPr lang="en-US" altLang="es-CR" sz="4000" b="1" dirty="0">
                <a:solidFill>
                  <a:schemeClr val="bg1"/>
                </a:solidFill>
                <a:latin typeface="Century Gothic" panose="020B0502020202020204" pitchFamily="34" charset="0"/>
              </a:rPr>
              <a:t> Airports</a:t>
            </a:r>
            <a:r>
              <a:rPr lang="es-ES" altLang="es-CR" sz="4000" b="1" dirty="0">
                <a:solidFill>
                  <a:schemeClr val="bg1"/>
                </a:solidFill>
                <a:latin typeface="Century Gothic" panose="020B0502020202020204" pitchFamily="34" charset="0"/>
              </a:rPr>
              <a:t>:</a:t>
            </a:r>
            <a:endParaRPr lang="es-CR" sz="4000" b="1" dirty="0">
              <a:solidFill>
                <a:schemeClr val="bg1"/>
              </a:solidFill>
              <a:latin typeface="Century Gothic" panose="020B0502020202020204" pitchFamily="34" charset="0"/>
            </a:endParaRPr>
          </a:p>
        </p:txBody>
      </p:sp>
      <p:pic>
        <p:nvPicPr>
          <p:cNvPr id="7" name="6 Imagen" descr="Mapa para presentación - Verde Lima.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980728" y="1700808"/>
            <a:ext cx="4499992" cy="4224482"/>
          </a:xfrm>
          <a:prstGeom prst="rect">
            <a:avLst/>
          </a:prstGeom>
          <a:effectLst>
            <a:outerShdw blurRad="50800" dist="38100" dir="2700000" algn="tl" rotWithShape="0">
              <a:prstClr val="black">
                <a:alpha val="40000"/>
              </a:prstClr>
            </a:outerShdw>
          </a:effectLst>
        </p:spPr>
      </p:pic>
      <p:sp>
        <p:nvSpPr>
          <p:cNvPr id="8" name="7 Llamada con línea 1"/>
          <p:cNvSpPr/>
          <p:nvPr/>
        </p:nvSpPr>
        <p:spPr>
          <a:xfrm>
            <a:off x="5328592" y="2492896"/>
            <a:ext cx="3599384" cy="432048"/>
          </a:xfrm>
          <a:prstGeom prst="borderCallout1">
            <a:avLst>
              <a:gd name="adj1" fmla="val 45625"/>
              <a:gd name="adj2" fmla="val -270"/>
              <a:gd name="adj3" fmla="val 254373"/>
              <a:gd name="adj4" fmla="val -31234"/>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altLang="es-CR" dirty="0">
                <a:latin typeface="Century Gothic" panose="020B0502020202020204" pitchFamily="34" charset="0"/>
              </a:rPr>
              <a:t>Apto. </a:t>
            </a:r>
            <a:r>
              <a:rPr lang="es-ES" altLang="es-CR" dirty="0" err="1">
                <a:latin typeface="Century Gothic" panose="020B0502020202020204" pitchFamily="34" charset="0"/>
              </a:rPr>
              <a:t>Intl</a:t>
            </a:r>
            <a:r>
              <a:rPr lang="es-ES" altLang="es-CR" dirty="0">
                <a:latin typeface="Century Gothic" panose="020B0502020202020204" pitchFamily="34" charset="0"/>
              </a:rPr>
              <a:t>. Juan Santamaría</a:t>
            </a:r>
            <a:endParaRPr lang="es-CR" sz="1600" dirty="0">
              <a:solidFill>
                <a:schemeClr val="bg1"/>
              </a:solidFill>
              <a:latin typeface="Century Gothic" panose="020B0502020202020204" pitchFamily="34" charset="0"/>
            </a:endParaRPr>
          </a:p>
        </p:txBody>
      </p:sp>
      <p:sp>
        <p:nvSpPr>
          <p:cNvPr id="9" name="8 Elipse"/>
          <p:cNvSpPr/>
          <p:nvPr/>
        </p:nvSpPr>
        <p:spPr>
          <a:xfrm>
            <a:off x="4032448" y="3549026"/>
            <a:ext cx="216024" cy="21602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10" name="9 Llamada con línea 1"/>
          <p:cNvSpPr/>
          <p:nvPr/>
        </p:nvSpPr>
        <p:spPr>
          <a:xfrm>
            <a:off x="395536" y="4437112"/>
            <a:ext cx="3384376" cy="432048"/>
          </a:xfrm>
          <a:prstGeom prst="borderCallout1">
            <a:avLst>
              <a:gd name="adj1" fmla="val 45625"/>
              <a:gd name="adj2" fmla="val -270"/>
              <a:gd name="adj3" fmla="val -355152"/>
              <a:gd name="adj4" fmla="val 64446"/>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altLang="es-CR" dirty="0">
                <a:latin typeface="Century Gothic" panose="020B0502020202020204" pitchFamily="34" charset="0"/>
              </a:rPr>
              <a:t>Apto. </a:t>
            </a:r>
            <a:r>
              <a:rPr lang="es-ES" altLang="es-CR" dirty="0" err="1">
                <a:latin typeface="Century Gothic" panose="020B0502020202020204" pitchFamily="34" charset="0"/>
              </a:rPr>
              <a:t>Intl</a:t>
            </a:r>
            <a:r>
              <a:rPr lang="es-ES" altLang="es-CR" dirty="0">
                <a:latin typeface="Century Gothic" panose="020B0502020202020204" pitchFamily="34" charset="0"/>
              </a:rPr>
              <a:t>. Daniel </a:t>
            </a:r>
            <a:r>
              <a:rPr lang="es-ES" altLang="es-CR" dirty="0" err="1">
                <a:latin typeface="Century Gothic" panose="020B0502020202020204" pitchFamily="34" charset="0"/>
              </a:rPr>
              <a:t>Oduber</a:t>
            </a:r>
            <a:endParaRPr lang="es-CR" sz="1600" dirty="0">
              <a:solidFill>
                <a:schemeClr val="bg1"/>
              </a:solidFill>
              <a:latin typeface="Century Gothic" panose="020B0502020202020204" pitchFamily="34" charset="0"/>
            </a:endParaRPr>
          </a:p>
        </p:txBody>
      </p:sp>
      <p:sp>
        <p:nvSpPr>
          <p:cNvPr id="11" name="10 Elipse"/>
          <p:cNvSpPr/>
          <p:nvPr/>
        </p:nvSpPr>
        <p:spPr>
          <a:xfrm>
            <a:off x="2483768" y="2780928"/>
            <a:ext cx="216024" cy="21602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pic>
        <p:nvPicPr>
          <p:cNvPr id="16" name="15 Imagen" descr="Avi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82104">
            <a:off x="5436096" y="2492896"/>
            <a:ext cx="362750" cy="399440"/>
          </a:xfrm>
          <a:prstGeom prst="rect">
            <a:avLst/>
          </a:prstGeom>
          <a:effectLst>
            <a:outerShdw blurRad="50800" dist="38100" dir="2700000" algn="tl" rotWithShape="0">
              <a:prstClr val="black">
                <a:alpha val="40000"/>
              </a:prstClr>
            </a:outerShdw>
          </a:effectLst>
        </p:spPr>
      </p:pic>
      <p:pic>
        <p:nvPicPr>
          <p:cNvPr id="17" name="16 Imagen" descr="Avi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82104">
            <a:off x="512291" y="4442696"/>
            <a:ext cx="362750" cy="3994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36107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Dibujo de un hotel&#10;&#10;Descripción generada automáticamente">
            <a:extLst>
              <a:ext uri="{FF2B5EF4-FFF2-40B4-BE49-F238E27FC236}">
                <a16:creationId xmlns:a16="http://schemas.microsoft.com/office/drawing/2014/main" id="{59C4427B-490D-4D45-B332-7373096C369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901" r="1433"/>
          <a:stretch/>
        </p:blipFill>
        <p:spPr>
          <a:xfrm>
            <a:off x="20" y="10"/>
            <a:ext cx="9143980" cy="6857990"/>
          </a:xfrm>
          <a:noFill/>
        </p:spPr>
      </p:pic>
    </p:spTree>
    <p:extLst>
      <p:ext uri="{BB962C8B-B14F-4D97-AF65-F5344CB8AC3E}">
        <p14:creationId xmlns:p14="http://schemas.microsoft.com/office/powerpoint/2010/main" val="6486323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exterior, naturaleza, montaña, pasto&#10;&#10;Descripción generada automáticamente">
            <a:extLst>
              <a:ext uri="{FF2B5EF4-FFF2-40B4-BE49-F238E27FC236}">
                <a16:creationId xmlns:a16="http://schemas.microsoft.com/office/drawing/2014/main" id="{EE882F9A-BE01-4C03-B68E-B27DBDD048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998" b="-2"/>
          <a:stretch/>
        </p:blipFill>
        <p:spPr>
          <a:xfrm>
            <a:off x="20" y="10"/>
            <a:ext cx="9143980" cy="6857990"/>
          </a:xfrm>
          <a:noFill/>
        </p:spPr>
      </p:pic>
    </p:spTree>
    <p:extLst>
      <p:ext uri="{BB962C8B-B14F-4D97-AF65-F5344CB8AC3E}">
        <p14:creationId xmlns:p14="http://schemas.microsoft.com/office/powerpoint/2010/main" val="2353514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a recámara con una cama grande&#10;&#10;Descripción generada automáticamente">
            <a:extLst>
              <a:ext uri="{FF2B5EF4-FFF2-40B4-BE49-F238E27FC236}">
                <a16:creationId xmlns:a16="http://schemas.microsoft.com/office/drawing/2014/main" id="{BA935450-EDE5-4BBC-BF29-B822ABC1A7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0360" y="-12220"/>
            <a:ext cx="11004721" cy="6870220"/>
          </a:xfrm>
          <a:prstGeom prst="rect">
            <a:avLst/>
          </a:prstGeom>
        </p:spPr>
      </p:pic>
    </p:spTree>
    <p:extLst>
      <p:ext uri="{BB962C8B-B14F-4D97-AF65-F5344CB8AC3E}">
        <p14:creationId xmlns:p14="http://schemas.microsoft.com/office/powerpoint/2010/main" val="38004962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erver2\wstn\BANCO DE FOTOS\Tours\Rancho Los Tucanes\05-2011\Photos\RLT MANUEL ANTONIO TOURS\PARQUE MANUEL ANTONIO\Parque M.A 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6552" y="0"/>
            <a:ext cx="52506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server2\wstn\BANCO DE FOTOS\Tours\Rancho Los Tucanes\05-2011\Photos\RLT MANUEL ANTONIO TOURS\PARQUE MANUEL ANTONIO\Parque M.A. 1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654" y="1412776"/>
            <a:ext cx="3790921" cy="252028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08520" y="360512"/>
            <a:ext cx="8784976"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1 Título"/>
          <p:cNvSpPr txBox="1">
            <a:spLocks/>
          </p:cNvSpPr>
          <p:nvPr/>
        </p:nvSpPr>
        <p:spPr>
          <a:xfrm>
            <a:off x="-2" y="332656"/>
            <a:ext cx="903649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R"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Parque Nacional Manuel Antonio </a:t>
            </a:r>
          </a:p>
        </p:txBody>
      </p:sp>
      <p:pic>
        <p:nvPicPr>
          <p:cNvPr id="12292" name="Picture 4" descr="\\server2\wstn\BANCO DE FOTOS\Tours\Rancho Los Tucanes\05-2011\Photos\RLT MANUEL ANTONIO TOURS\PARQUE MANUEL ANTONIO\Parque M.A 1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76654" y="4117911"/>
            <a:ext cx="1801400" cy="2592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3" name="Picture 5" descr="\\server2\wstn\BANCO DE FOTOS\Tours\Rancho Los Tucanes\05-2011\Photos\RLT MANUEL ANTONIO TOURS\PARQUE MANUEL ANTONIO\Parque M.A 1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64735" y="4117911"/>
            <a:ext cx="1802840" cy="2592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2893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8901060"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1 Título"/>
          <p:cNvSpPr txBox="1">
            <a:spLocks/>
          </p:cNvSpPr>
          <p:nvPr/>
        </p:nvSpPr>
        <p:spPr>
          <a:xfrm>
            <a:off x="-3" y="260648"/>
            <a:ext cx="8901059"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R" alt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Manuel Antonio </a:t>
            </a:r>
            <a:r>
              <a:rPr kumimoji="0" lang="es-CR" altLang="es-CR" sz="4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National</a:t>
            </a:r>
            <a:r>
              <a:rPr kumimoji="0" lang="es-CR" alt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Park</a:t>
            </a:r>
            <a:endParaRPr kumimoji="0" 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Rectángulo 1">
            <a:extLst>
              <a:ext uri="{FF2B5EF4-FFF2-40B4-BE49-F238E27FC236}">
                <a16:creationId xmlns:a16="http://schemas.microsoft.com/office/drawing/2014/main" id="{EFD7BB4B-F74C-4DCA-BD7E-947E4A30DC39}"/>
              </a:ext>
            </a:extLst>
          </p:cNvPr>
          <p:cNvSpPr/>
          <p:nvPr/>
        </p:nvSpPr>
        <p:spPr>
          <a:xfrm>
            <a:off x="239890" y="1124744"/>
            <a:ext cx="8626994" cy="4801314"/>
          </a:xfrm>
          <a:prstGeom prst="rect">
            <a:avLst/>
          </a:prstGeom>
        </p:spPr>
        <p:txBody>
          <a:bodyPr wrap="square">
            <a:spAutoFit/>
          </a:bodyPr>
          <a:lstStyle/>
          <a:p>
            <a:pPr marL="0" marR="0" algn="just">
              <a:spcBef>
                <a:spcPts val="0"/>
              </a:spcBef>
              <a:spcAft>
                <a:spcPts val="0"/>
              </a:spcAft>
            </a:pPr>
            <a:endParaRPr lang="en-US" dirty="0">
              <a:solidFill>
                <a:srgbClr val="000000"/>
              </a:solidFill>
              <a:latin typeface="Century Gothic" panose="020B0502020202020204" pitchFamily="34"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Century Gothic" panose="020B0502020202020204" pitchFamily="34" charset="0"/>
                <a:ea typeface="Times New Roman" panose="02020603050405020304" pitchFamily="18" charset="0"/>
              </a:rPr>
              <a:t>Take a leisurely stroll or an intense hike, with a highly trained naturalist guide, through our exotic bio-diverse tropical rain forest preserved in the last 34 year as national treasure, Manuel Antonio National Park.</a:t>
            </a:r>
            <a:endParaRPr lang="es-CR" sz="1800" dirty="0">
              <a:effectLst/>
              <a:latin typeface="Century Gothic" panose="020B0502020202020204" pitchFamily="34"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Century Gothic" panose="020B0502020202020204" pitchFamily="34" charset="0"/>
                <a:ea typeface="Times New Roman" panose="02020603050405020304" pitchFamily="18" charset="0"/>
              </a:rPr>
              <a:t>The pace of this adventure is determined by your abilities and interests, and the abundance of wildlife you want to stop and observe, all in its natural and breathtaking habitat.  Watch sloths and numerous species of monkeys travel through the tree canopy, hunt for nocturnal silky ant eaters and several types of non-poisonous snakes resting in the tropical rain forest, and listen to the songs of the various birds as they glide above your group, curiously looking for adventure.  And if you are lucky, you might spot one of the only 1,000 remaining endangered Titi or squirrel monkey.</a:t>
            </a:r>
            <a:endParaRPr lang="es-CR" sz="1800" dirty="0">
              <a:effectLst/>
              <a:latin typeface="Century Gothic" panose="020B0502020202020204" pitchFamily="34"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Century Gothic" panose="020B0502020202020204" pitchFamily="34" charset="0"/>
                <a:ea typeface="Times New Roman" panose="02020603050405020304" pitchFamily="18" charset="0"/>
              </a:rPr>
              <a:t>See how many different kinds of flora and fauna you can spot just in the span of a 2 ½ hour nature walk or hike.  </a:t>
            </a:r>
            <a:endParaRPr lang="es-CR" sz="1800" dirty="0">
              <a:effectLst/>
              <a:latin typeface="Century Gothic" panose="020B0502020202020204" pitchFamily="34" charset="0"/>
              <a:ea typeface="Times New Roman" panose="02020603050405020304" pitchFamily="18" charset="0"/>
            </a:endParaRPr>
          </a:p>
          <a:p>
            <a:pPr marL="0" marR="0">
              <a:spcBef>
                <a:spcPts val="0"/>
              </a:spcBef>
              <a:spcAft>
                <a:spcPts val="0"/>
              </a:spcAft>
            </a:pPr>
            <a:r>
              <a:rPr lang="en-US" sz="1800" b="1" dirty="0">
                <a:solidFill>
                  <a:srgbClr val="000000"/>
                </a:solidFill>
                <a:effectLst/>
                <a:latin typeface="Gill Sans Nova" panose="020B0602020104020203" pitchFamily="34" charset="0"/>
                <a:ea typeface="Times New Roman" panose="02020603050405020304" pitchFamily="18" charset="0"/>
              </a:rPr>
              <a:t> </a:t>
            </a:r>
            <a:endParaRPr lang="es-CR" sz="1800" dirty="0">
              <a:effectLst/>
              <a:latin typeface="Times New Roman" panose="02020603050405020304" pitchFamily="18" charset="0"/>
              <a:ea typeface="Times New Roman" panose="02020603050405020304" pitchFamily="18" charset="0"/>
            </a:endParaRPr>
          </a:p>
          <a:p>
            <a:pPr lvl="0"/>
            <a:endParaRPr lang="es-CR" dirty="0">
              <a:solidFill>
                <a:prstClr val="black"/>
              </a:solidFill>
              <a:latin typeface="Century Gothic" panose="020B0502020202020204" pitchFamily="34" charset="0"/>
            </a:endParaRPr>
          </a:p>
          <a:p>
            <a:pPr lvl="0"/>
            <a:endParaRPr lang="es-CR"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992459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a isla en medio del mar&#10;&#10;Descripción generada automáticamente">
            <a:extLst>
              <a:ext uri="{FF2B5EF4-FFF2-40B4-BE49-F238E27FC236}">
                <a16:creationId xmlns:a16="http://schemas.microsoft.com/office/drawing/2014/main" id="{C58F4804-5A35-4F8D-BBF5-5EF536FFB9E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9652" b="2"/>
          <a:stretch/>
        </p:blipFill>
        <p:spPr>
          <a:xfrm>
            <a:off x="20" y="1282"/>
            <a:ext cx="9143980" cy="6856718"/>
          </a:xfrm>
          <a:prstGeom prst="rect">
            <a:avLst/>
          </a:prstGeom>
        </p:spPr>
      </p:pic>
    </p:spTree>
    <p:extLst>
      <p:ext uri="{BB962C8B-B14F-4D97-AF65-F5344CB8AC3E}">
        <p14:creationId xmlns:p14="http://schemas.microsoft.com/office/powerpoint/2010/main" val="35405656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sultado de imagen para fireworks costa 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266" y="-4252"/>
            <a:ext cx="10884778" cy="7249675"/>
          </a:xfrm>
          <a:prstGeom prst="rect">
            <a:avLst/>
          </a:prstGeom>
          <a:noFill/>
          <a:extLst>
            <a:ext uri="{909E8E84-426E-40DD-AFC4-6F175D3DCCD1}">
              <a14:hiddenFill xmlns:a14="http://schemas.microsoft.com/office/drawing/2010/main">
                <a:solidFill>
                  <a:srgbClr val="FFFFFF"/>
                </a:solidFill>
              </a14:hiddenFill>
            </a:ext>
          </a:extLst>
        </p:spPr>
      </p:pic>
      <p:sp>
        <p:nvSpPr>
          <p:cNvPr id="3" name="1 Título"/>
          <p:cNvSpPr txBox="1">
            <a:spLocks/>
          </p:cNvSpPr>
          <p:nvPr/>
        </p:nvSpPr>
        <p:spPr>
          <a:xfrm>
            <a:off x="2267744" y="5157192"/>
            <a:ext cx="6912768" cy="1656184"/>
          </a:xfrm>
          <a:prstGeom prst="rect">
            <a:avLst/>
          </a:prstGeom>
          <a:solidFill>
            <a:srgbClr val="00AF99">
              <a:alpha val="76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Costa Rica </a:t>
            </a:r>
          </a:p>
          <a:p>
            <a:pPr marL="0" marR="0" lvl="0" indent="0" algn="ctr" defTabSz="914400" rtl="0" eaLnBrk="1" fontAlgn="auto" latinLnBrk="0" hangingPunct="1">
              <a:lnSpc>
                <a:spcPct val="100000"/>
              </a:lnSpc>
              <a:spcBef>
                <a:spcPct val="0"/>
              </a:spcBef>
              <a:spcAft>
                <a:spcPts val="0"/>
              </a:spcAft>
              <a:buClrTx/>
              <a:buSzTx/>
              <a:buFontTx/>
              <a:buNone/>
              <a:tabLst/>
              <a:defRPr/>
            </a:pPr>
            <a:r>
              <a:rPr lang="es-CR" sz="4000" b="1">
                <a:solidFill>
                  <a:prstClr val="white"/>
                </a:solidFill>
                <a:latin typeface="Century Gothic" panose="020B0502020202020204" pitchFamily="34" charset="0"/>
              </a:rPr>
              <a:t>Pura Vida</a:t>
            </a:r>
            <a:endParaRPr kumimoji="0" 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CR" sz="2800" b="0" i="0" u="none" strike="noStrike" kern="1200" cap="none" spc="0" normalizeH="0" baseline="0" noProof="0" dirty="0">
              <a:ln>
                <a:noFill/>
              </a:ln>
              <a:solidFill>
                <a:prstClr val="white"/>
              </a:solidFill>
              <a:effectLst/>
              <a:uLnTx/>
              <a:uFillTx/>
              <a:latin typeface="Belista" panose="02000500000000000000" pitchFamily="50" charset="0"/>
              <a:ea typeface="+mj-ea"/>
              <a:cs typeface="+mj-cs"/>
            </a:endParaRPr>
          </a:p>
        </p:txBody>
      </p:sp>
    </p:spTree>
    <p:extLst>
      <p:ext uri="{BB962C8B-B14F-4D97-AF65-F5344CB8AC3E}">
        <p14:creationId xmlns:p14="http://schemas.microsoft.com/office/powerpoint/2010/main" val="2839263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363589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R" sz="4000" b="1" dirty="0">
                <a:solidFill>
                  <a:schemeClr val="bg1"/>
                </a:solidFill>
                <a:latin typeface="Century Gothic" panose="020B0502020202020204" pitchFamily="34" charset="0"/>
              </a:rPr>
              <a:t>San José</a:t>
            </a: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077" y="1168287"/>
            <a:ext cx="7566602" cy="5528962"/>
          </a:xfrm>
          <a:prstGeom prst="rect">
            <a:avLst/>
          </a:prstGeom>
          <a:effectLst>
            <a:outerShdw blurRad="50800" dist="38100" dir="2700000" algn="tl" rotWithShape="0">
              <a:prstClr val="black">
                <a:alpha val="40000"/>
              </a:prstClr>
            </a:outerShdw>
          </a:effectLst>
        </p:spPr>
      </p:pic>
      <p:sp>
        <p:nvSpPr>
          <p:cNvPr id="6" name="5 Llamada con línea 1"/>
          <p:cNvSpPr/>
          <p:nvPr/>
        </p:nvSpPr>
        <p:spPr>
          <a:xfrm flipH="1">
            <a:off x="1266398" y="3932768"/>
            <a:ext cx="1570734" cy="288032"/>
          </a:xfrm>
          <a:prstGeom prst="borderCallout1">
            <a:avLst>
              <a:gd name="adj1" fmla="val 45625"/>
              <a:gd name="adj2" fmla="val -270"/>
              <a:gd name="adj3" fmla="val -70172"/>
              <a:gd name="adj4" fmla="val -79176"/>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600" dirty="0">
                <a:solidFill>
                  <a:schemeClr val="bg1"/>
                </a:solidFill>
              </a:rPr>
              <a:t>San Jose</a:t>
            </a:r>
          </a:p>
        </p:txBody>
      </p:sp>
      <p:sp>
        <p:nvSpPr>
          <p:cNvPr id="7" name="6 Elipse"/>
          <p:cNvSpPr/>
          <p:nvPr/>
        </p:nvSpPr>
        <p:spPr>
          <a:xfrm>
            <a:off x="4038198" y="3652146"/>
            <a:ext cx="108012" cy="10801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2432733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Z:\BANCO DE FOTOS\Hoteles\Hoteles\San José\Costa Rica Marriott\03-2010\ALTAMARR\HOTEL19.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7467" t="5704" r="5504" b="-204"/>
          <a:stretch/>
        </p:blipFill>
        <p:spPr bwMode="auto">
          <a:xfrm>
            <a:off x="-36512" y="0"/>
            <a:ext cx="9577064" cy="691276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a:extLst>
              <a:ext uri="{FF2B5EF4-FFF2-40B4-BE49-F238E27FC236}">
                <a16:creationId xmlns:a16="http://schemas.microsoft.com/office/drawing/2014/main" id="{D3E828FD-CD38-2FBD-760F-29B8371BB23E}"/>
              </a:ext>
            </a:extLst>
          </p:cNvPr>
          <p:cNvSpPr txBox="1">
            <a:spLocks/>
          </p:cNvSpPr>
          <p:nvPr/>
        </p:nvSpPr>
        <p:spPr>
          <a:xfrm>
            <a:off x="35499" y="404664"/>
            <a:ext cx="61561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CR" sz="3600" b="0" i="0" u="none" strike="noStrike" kern="1200" cap="none" spc="0" normalizeH="0" baseline="0" noProof="0" dirty="0">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endParaRPr>
          </a:p>
        </p:txBody>
      </p:sp>
      <p:sp>
        <p:nvSpPr>
          <p:cNvPr id="5" name="22 Rectángulo">
            <a:extLst>
              <a:ext uri="{FF2B5EF4-FFF2-40B4-BE49-F238E27FC236}">
                <a16:creationId xmlns:a16="http://schemas.microsoft.com/office/drawing/2014/main" id="{D003C4C4-AE6E-1ADF-1D84-5127F7C57F66}"/>
              </a:ext>
            </a:extLst>
          </p:cNvPr>
          <p:cNvSpPr/>
          <p:nvPr/>
        </p:nvSpPr>
        <p:spPr>
          <a:xfrm>
            <a:off x="35496" y="260648"/>
            <a:ext cx="7020275"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3800" b="0" i="0" u="none" strike="noStrike" kern="1200" cap="none" spc="0" normalizeH="0" baseline="0" noProof="0" dirty="0">
                <a:ln>
                  <a:noFill/>
                </a:ln>
                <a:solidFill>
                  <a:prstClr val="white"/>
                </a:solidFill>
                <a:effectLst/>
                <a:uLnTx/>
                <a:uFillTx/>
                <a:latin typeface="Century Gothic" panose="020B0502020202020204" pitchFamily="34" charset="0"/>
              </a:rPr>
              <a:t>Costa Rica Marriot</a:t>
            </a:r>
            <a:endParaRPr kumimoji="0" lang="es-CR" sz="4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23649711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13155</TotalTime>
  <Words>1305</Words>
  <Application>Microsoft Office PowerPoint</Application>
  <PresentationFormat>Presentación en pantalla (4:3)</PresentationFormat>
  <Paragraphs>115</Paragraphs>
  <Slides>76</Slides>
  <Notes>1</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76</vt:i4>
      </vt:variant>
    </vt:vector>
  </HeadingPairs>
  <TitlesOfParts>
    <vt:vector size="86" baseType="lpstr">
      <vt:lpstr>Arial</vt:lpstr>
      <vt:lpstr>Belista</vt:lpstr>
      <vt:lpstr>Calibri</vt:lpstr>
      <vt:lpstr>Calibri Light</vt:lpstr>
      <vt:lpstr>Century Gothic</vt:lpstr>
      <vt:lpstr>FuturaStd-CondensedLight</vt:lpstr>
      <vt:lpstr>Gill Sans Nova</vt:lpstr>
      <vt:lpstr>Times New Roman</vt:lpstr>
      <vt:lpstr>Tema de Office</vt:lpstr>
      <vt:lpstr>1_Tema de Office</vt:lpstr>
      <vt:lpstr>Presentación de PowerPoint</vt:lpstr>
      <vt:lpstr>COSTA RICA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 Hotel Amor Arenal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Arenal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Lake Crossing Arenal – Monteverde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Hotel Parador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Top Tours 2</dc:creator>
  <cp:lastModifiedBy>EL TUCAN DE GANDOCA MANZANILLO SA</cp:lastModifiedBy>
  <cp:revision>193</cp:revision>
  <dcterms:created xsi:type="dcterms:W3CDTF">2021-04-10T07:30:04Z</dcterms:created>
  <dcterms:modified xsi:type="dcterms:W3CDTF">2023-10-14T02:15:07Z</dcterms:modified>
</cp:coreProperties>
</file>